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3" d="100"/>
          <a:sy n="73" d="100"/>
        </p:scale>
        <p:origin x="222" y="-7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4598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50437" y="2013228"/>
            <a:ext cx="7415927" cy="1543050"/>
          </a:xfrm>
          <a:prstGeom prst="rect">
            <a:avLst/>
          </a:prstGeom>
          <a:noFill/>
          <a:ln/>
        </p:spPr>
        <p:txBody>
          <a:bodyPr wrap="square" rtlCol="0" anchor="t"/>
          <a:lstStyle/>
          <a:p>
            <a:pPr marL="0" indent="0">
              <a:lnSpc>
                <a:spcPts val="6075"/>
              </a:lnSpc>
              <a:buNone/>
            </a:pPr>
            <a:r>
              <a:rPr lang="en-US" sz="4860" b="1" kern="0" spc="-146" dirty="0">
                <a:solidFill>
                  <a:srgbClr val="FF8AAF"/>
                </a:solidFill>
                <a:latin typeface="p22-mackinac-pro" pitchFamily="34" charset="0"/>
                <a:ea typeface="p22-mackinac-pro" pitchFamily="34" charset="-122"/>
                <a:cs typeface="p22-mackinac-pro" pitchFamily="34" charset="-120"/>
              </a:rPr>
              <a:t>Understanding Solid State Drives (SSDs)</a:t>
            </a:r>
            <a:endParaRPr lang="en-US" sz="4860" dirty="0"/>
          </a:p>
        </p:txBody>
      </p:sp>
      <p:sp>
        <p:nvSpPr>
          <p:cNvPr id="6" name="Text 2"/>
          <p:cNvSpPr/>
          <p:nvPr/>
        </p:nvSpPr>
        <p:spPr>
          <a:xfrm>
            <a:off x="6350437" y="3926562"/>
            <a:ext cx="7415927" cy="1580198"/>
          </a:xfrm>
          <a:prstGeom prst="rect">
            <a:avLst/>
          </a:prstGeom>
          <a:noFill/>
          <a:ln/>
        </p:spPr>
        <p:txBody>
          <a:bodyPr wrap="square" rtlCol="0" anchor="t"/>
          <a:lstStyle/>
          <a:p>
            <a:pPr marL="0" indent="0">
              <a:lnSpc>
                <a:spcPts val="3110"/>
              </a:lnSpc>
              <a:buNone/>
            </a:pPr>
            <a:r>
              <a:rPr lang="en-US" sz="1944" kern="0" spc="-39" dirty="0">
                <a:solidFill>
                  <a:srgbClr val="E0D6DE"/>
                </a:solidFill>
                <a:latin typeface="Inter" pitchFamily="34" charset="0"/>
                <a:ea typeface="Inter" pitchFamily="34" charset="-122"/>
                <a:cs typeface="Inter" pitchFamily="34" charset="-120"/>
              </a:rPr>
              <a:t>SSDs are a type of data storage device that uses flash memory to store data, unlike traditional hard disk drives (HDDs) which use magnetic platters. SSDs offer faster performance, lower power consumption, and increased durability compared to HDDs.</a:t>
            </a:r>
            <a:endParaRPr lang="en-US" sz="1944" dirty="0"/>
          </a:p>
        </p:txBody>
      </p:sp>
      <p:sp>
        <p:nvSpPr>
          <p:cNvPr id="7" name="Shape 3"/>
          <p:cNvSpPr/>
          <p:nvPr/>
        </p:nvSpPr>
        <p:spPr>
          <a:xfrm>
            <a:off x="6350437" y="5802868"/>
            <a:ext cx="394930" cy="394930"/>
          </a:xfrm>
          <a:prstGeom prst="roundRect">
            <a:avLst>
              <a:gd name="adj" fmla="val 23151155"/>
            </a:avLst>
          </a:prstGeom>
          <a:noFill/>
          <a:ln w="7620">
            <a:solidFill>
              <a:srgbClr val="FFFFFF"/>
            </a:solidFill>
            <a:prstDash val="solid"/>
          </a:ln>
        </p:spPr>
      </p:sp>
      <p:pic>
        <p:nvPicPr>
          <p:cNvPr id="8" name="Image 2" descr="preencoded.png"/>
          <p:cNvPicPr>
            <a:picLocks noChangeAspect="1"/>
          </p:cNvPicPr>
          <p:nvPr/>
        </p:nvPicPr>
        <p:blipFill>
          <a:blip r:embed="rId5"/>
          <a:stretch>
            <a:fillRect/>
          </a:stretch>
        </p:blipFill>
        <p:spPr>
          <a:xfrm>
            <a:off x="6358057" y="5810488"/>
            <a:ext cx="379690" cy="379690"/>
          </a:xfrm>
          <a:prstGeom prst="rect">
            <a:avLst/>
          </a:prstGeom>
        </p:spPr>
      </p:pic>
      <p:sp>
        <p:nvSpPr>
          <p:cNvPr id="9" name="Text 4"/>
          <p:cNvSpPr/>
          <p:nvPr/>
        </p:nvSpPr>
        <p:spPr>
          <a:xfrm>
            <a:off x="6868716" y="5784413"/>
            <a:ext cx="4130993" cy="431959"/>
          </a:xfrm>
          <a:prstGeom prst="rect">
            <a:avLst/>
          </a:prstGeom>
          <a:noFill/>
          <a:ln/>
        </p:spPr>
        <p:txBody>
          <a:bodyPr wrap="none" rtlCol="0" anchor="t"/>
          <a:lstStyle/>
          <a:p>
            <a:pPr marL="0" indent="0" algn="l">
              <a:lnSpc>
                <a:spcPts val="3402"/>
              </a:lnSpc>
              <a:buNone/>
            </a:pPr>
            <a:r>
              <a:rPr lang="en-US" sz="2430" b="1" kern="0" spc="-39" dirty="0">
                <a:solidFill>
                  <a:srgbClr val="E0D6DE"/>
                </a:solidFill>
                <a:latin typeface="Inter" pitchFamily="34" charset="0"/>
                <a:ea typeface="Inter" pitchFamily="34" charset="-122"/>
                <a:cs typeface="Inter" pitchFamily="34" charset="-120"/>
              </a:rPr>
              <a:t>by Mohammad Javad Sharifi</a:t>
            </a:r>
            <a:endParaRPr lang="en-US" sz="243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sp>
        <p:nvSpPr>
          <p:cNvPr id="4" name="Text 1"/>
          <p:cNvSpPr/>
          <p:nvPr/>
        </p:nvSpPr>
        <p:spPr>
          <a:xfrm>
            <a:off x="864037" y="2005489"/>
            <a:ext cx="9562624" cy="771525"/>
          </a:xfrm>
          <a:prstGeom prst="rect">
            <a:avLst/>
          </a:prstGeom>
          <a:noFill/>
          <a:ln/>
        </p:spPr>
        <p:txBody>
          <a:bodyPr wrap="none" rtlCol="0" anchor="t"/>
          <a:lstStyle/>
          <a:p>
            <a:pPr marL="0" indent="0">
              <a:lnSpc>
                <a:spcPts val="6075"/>
              </a:lnSpc>
              <a:buNone/>
            </a:pPr>
            <a:r>
              <a:rPr lang="en-US" sz="4860" b="1" kern="0" spc="-146" dirty="0">
                <a:solidFill>
                  <a:srgbClr val="FF8AAF"/>
                </a:solidFill>
                <a:latin typeface="p22-mackinac-pro" pitchFamily="34" charset="0"/>
                <a:ea typeface="p22-mackinac-pro" pitchFamily="34" charset="-122"/>
                <a:cs typeface="p22-mackinac-pro" pitchFamily="34" charset="-120"/>
              </a:rPr>
              <a:t>SSD vs. HDD: The Key Differences</a:t>
            </a:r>
            <a:endParaRPr lang="en-US" sz="4860" dirty="0"/>
          </a:p>
        </p:txBody>
      </p:sp>
      <p:sp>
        <p:nvSpPr>
          <p:cNvPr id="5" name="Text 2"/>
          <p:cNvSpPr/>
          <p:nvPr/>
        </p:nvSpPr>
        <p:spPr>
          <a:xfrm>
            <a:off x="864037" y="3394115"/>
            <a:ext cx="3086100" cy="385763"/>
          </a:xfrm>
          <a:prstGeom prst="rect">
            <a:avLst/>
          </a:prstGeom>
          <a:noFill/>
          <a:ln/>
        </p:spPr>
        <p:txBody>
          <a:bodyPr wrap="none" rtlCol="0" anchor="t"/>
          <a:lstStyle/>
          <a:p>
            <a:pPr marL="0" indent="0">
              <a:lnSpc>
                <a:spcPts val="3038"/>
              </a:lnSpc>
              <a:buNone/>
            </a:pPr>
            <a:r>
              <a:rPr lang="en-US" sz="2430" b="1" kern="0" spc="-73" dirty="0">
                <a:solidFill>
                  <a:srgbClr val="FF8AAF"/>
                </a:solidFill>
                <a:latin typeface="p22-mackinac-pro" pitchFamily="34" charset="0"/>
                <a:ea typeface="p22-mackinac-pro" pitchFamily="34" charset="-122"/>
                <a:cs typeface="p22-mackinac-pro" pitchFamily="34" charset="-120"/>
              </a:rPr>
              <a:t>Data Access</a:t>
            </a:r>
            <a:endParaRPr lang="en-US" sz="2430" dirty="0"/>
          </a:p>
        </p:txBody>
      </p:sp>
      <p:sp>
        <p:nvSpPr>
          <p:cNvPr id="6" name="Text 3"/>
          <p:cNvSpPr/>
          <p:nvPr/>
        </p:nvSpPr>
        <p:spPr>
          <a:xfrm>
            <a:off x="864037" y="4026694"/>
            <a:ext cx="3898821" cy="1975247"/>
          </a:xfrm>
          <a:prstGeom prst="rect">
            <a:avLst/>
          </a:prstGeom>
          <a:noFill/>
          <a:ln/>
        </p:spPr>
        <p:txBody>
          <a:bodyPr wrap="square" rtlCol="0" anchor="t"/>
          <a:lstStyle/>
          <a:p>
            <a:pPr marL="0" indent="0">
              <a:lnSpc>
                <a:spcPts val="3110"/>
              </a:lnSpc>
              <a:buNone/>
            </a:pPr>
            <a:r>
              <a:rPr lang="en-US" sz="1944" kern="0" spc="-39" dirty="0">
                <a:solidFill>
                  <a:srgbClr val="E0D6DE"/>
                </a:solidFill>
                <a:latin typeface="Inter" pitchFamily="34" charset="0"/>
                <a:ea typeface="Inter" pitchFamily="34" charset="-122"/>
                <a:cs typeface="Inter" pitchFamily="34" charset="-120"/>
              </a:rPr>
              <a:t>SSDs use electronic circuits to access data, while HDDs rely on mechanical moving parts, leading to faster read/write speeds for SSDs.</a:t>
            </a:r>
            <a:endParaRPr lang="en-US" sz="1944" dirty="0"/>
          </a:p>
        </p:txBody>
      </p:sp>
      <p:sp>
        <p:nvSpPr>
          <p:cNvPr id="7" name="Text 4"/>
          <p:cNvSpPr/>
          <p:nvPr/>
        </p:nvSpPr>
        <p:spPr>
          <a:xfrm>
            <a:off x="5372695" y="3394115"/>
            <a:ext cx="3086100" cy="385763"/>
          </a:xfrm>
          <a:prstGeom prst="rect">
            <a:avLst/>
          </a:prstGeom>
          <a:noFill/>
          <a:ln/>
        </p:spPr>
        <p:txBody>
          <a:bodyPr wrap="none" rtlCol="0" anchor="t"/>
          <a:lstStyle/>
          <a:p>
            <a:pPr marL="0" indent="0">
              <a:lnSpc>
                <a:spcPts val="3038"/>
              </a:lnSpc>
              <a:buNone/>
            </a:pPr>
            <a:r>
              <a:rPr lang="en-US" sz="2430" b="1" kern="0" spc="-73" dirty="0">
                <a:solidFill>
                  <a:srgbClr val="FF8AAF"/>
                </a:solidFill>
                <a:latin typeface="p22-mackinac-pro" pitchFamily="34" charset="0"/>
                <a:ea typeface="p22-mackinac-pro" pitchFamily="34" charset="-122"/>
                <a:cs typeface="p22-mackinac-pro" pitchFamily="34" charset="-120"/>
              </a:rPr>
              <a:t>Storage Capacity</a:t>
            </a:r>
            <a:endParaRPr lang="en-US" sz="2430" dirty="0"/>
          </a:p>
        </p:txBody>
      </p:sp>
      <p:sp>
        <p:nvSpPr>
          <p:cNvPr id="8" name="Text 5"/>
          <p:cNvSpPr/>
          <p:nvPr/>
        </p:nvSpPr>
        <p:spPr>
          <a:xfrm>
            <a:off x="5372695" y="4026694"/>
            <a:ext cx="3898821" cy="1975247"/>
          </a:xfrm>
          <a:prstGeom prst="rect">
            <a:avLst/>
          </a:prstGeom>
          <a:noFill/>
          <a:ln/>
        </p:spPr>
        <p:txBody>
          <a:bodyPr wrap="square" rtlCol="0" anchor="t"/>
          <a:lstStyle/>
          <a:p>
            <a:pPr marL="0" indent="0">
              <a:lnSpc>
                <a:spcPts val="3110"/>
              </a:lnSpc>
              <a:buNone/>
            </a:pPr>
            <a:r>
              <a:rPr lang="en-US" sz="1944" kern="0" spc="-39" dirty="0">
                <a:solidFill>
                  <a:srgbClr val="E0D6DE"/>
                </a:solidFill>
                <a:latin typeface="Inter" pitchFamily="34" charset="0"/>
                <a:ea typeface="Inter" pitchFamily="34" charset="-122"/>
                <a:cs typeface="Inter" pitchFamily="34" charset="-120"/>
              </a:rPr>
              <a:t>HDDs typically offer higher storage capacities, often reaching up to several terabytes, while SSDs generally have lower maximum capacities.</a:t>
            </a:r>
            <a:endParaRPr lang="en-US" sz="1944" dirty="0"/>
          </a:p>
        </p:txBody>
      </p:sp>
      <p:sp>
        <p:nvSpPr>
          <p:cNvPr id="9" name="Text 6"/>
          <p:cNvSpPr/>
          <p:nvPr/>
        </p:nvSpPr>
        <p:spPr>
          <a:xfrm>
            <a:off x="9881354" y="3394115"/>
            <a:ext cx="3086100" cy="385763"/>
          </a:xfrm>
          <a:prstGeom prst="rect">
            <a:avLst/>
          </a:prstGeom>
          <a:noFill/>
          <a:ln/>
        </p:spPr>
        <p:txBody>
          <a:bodyPr wrap="none" rtlCol="0" anchor="t"/>
          <a:lstStyle/>
          <a:p>
            <a:pPr marL="0" indent="0">
              <a:lnSpc>
                <a:spcPts val="3038"/>
              </a:lnSpc>
              <a:buNone/>
            </a:pPr>
            <a:r>
              <a:rPr lang="en-US" sz="2430" b="1" kern="0" spc="-73" dirty="0">
                <a:solidFill>
                  <a:srgbClr val="FF8AAF"/>
                </a:solidFill>
                <a:latin typeface="p22-mackinac-pro" pitchFamily="34" charset="0"/>
                <a:ea typeface="p22-mackinac-pro" pitchFamily="34" charset="-122"/>
                <a:cs typeface="p22-mackinac-pro" pitchFamily="34" charset="-120"/>
              </a:rPr>
              <a:t>Durability</a:t>
            </a:r>
            <a:endParaRPr lang="en-US" sz="2430" dirty="0"/>
          </a:p>
        </p:txBody>
      </p:sp>
      <p:sp>
        <p:nvSpPr>
          <p:cNvPr id="10" name="Text 7"/>
          <p:cNvSpPr/>
          <p:nvPr/>
        </p:nvSpPr>
        <p:spPr>
          <a:xfrm>
            <a:off x="9881354" y="4026694"/>
            <a:ext cx="3898821" cy="1975247"/>
          </a:xfrm>
          <a:prstGeom prst="rect">
            <a:avLst/>
          </a:prstGeom>
          <a:noFill/>
          <a:ln/>
        </p:spPr>
        <p:txBody>
          <a:bodyPr wrap="square" rtlCol="0" anchor="t"/>
          <a:lstStyle/>
          <a:p>
            <a:pPr marL="0" indent="0">
              <a:lnSpc>
                <a:spcPts val="3110"/>
              </a:lnSpc>
              <a:buNone/>
            </a:pPr>
            <a:r>
              <a:rPr lang="en-US" sz="1944" kern="0" spc="-39" dirty="0">
                <a:solidFill>
                  <a:srgbClr val="E0D6DE"/>
                </a:solidFill>
                <a:latin typeface="Inter" pitchFamily="34" charset="0"/>
                <a:ea typeface="Inter" pitchFamily="34" charset="-122"/>
                <a:cs typeface="Inter" pitchFamily="34" charset="-120"/>
              </a:rPr>
              <a:t>SSDs are more resistant to physical shocks and vibrations due to the lack of moving parts, making them more durable than HDDs.</a:t>
            </a:r>
            <a:endParaRPr lang="en-US" sz="194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167557" y="848082"/>
            <a:ext cx="4865608" cy="608171"/>
          </a:xfrm>
          <a:prstGeom prst="rect">
            <a:avLst/>
          </a:prstGeom>
          <a:noFill/>
          <a:ln/>
        </p:spPr>
        <p:txBody>
          <a:bodyPr wrap="none" rtlCol="0" anchor="t"/>
          <a:lstStyle/>
          <a:p>
            <a:pPr marL="0" indent="0">
              <a:lnSpc>
                <a:spcPts val="4789"/>
              </a:lnSpc>
              <a:buNone/>
            </a:pPr>
            <a:r>
              <a:rPr lang="en-US" sz="3831" b="1" kern="0" spc="-115" dirty="0">
                <a:solidFill>
                  <a:srgbClr val="FF8AAF"/>
                </a:solidFill>
                <a:latin typeface="p22-mackinac-pro" pitchFamily="34" charset="0"/>
                <a:ea typeface="p22-mackinac-pro" pitchFamily="34" charset="-122"/>
                <a:cs typeface="p22-mackinac-pro" pitchFamily="34" charset="-120"/>
              </a:rPr>
              <a:t>Advantages of SSDs</a:t>
            </a:r>
            <a:endParaRPr lang="en-US" sz="3831" dirty="0"/>
          </a:p>
        </p:txBody>
      </p:sp>
      <p:sp>
        <p:nvSpPr>
          <p:cNvPr id="6" name="Shape 2"/>
          <p:cNvSpPr/>
          <p:nvPr/>
        </p:nvSpPr>
        <p:spPr>
          <a:xfrm>
            <a:off x="6167557" y="1966913"/>
            <a:ext cx="437793" cy="437793"/>
          </a:xfrm>
          <a:prstGeom prst="roundRect">
            <a:avLst>
              <a:gd name="adj" fmla="val 18672"/>
            </a:avLst>
          </a:prstGeom>
          <a:solidFill>
            <a:srgbClr val="2F1D63"/>
          </a:solidFill>
          <a:ln w="7620">
            <a:solidFill>
              <a:srgbClr val="48367C"/>
            </a:solidFill>
            <a:prstDash val="solid"/>
          </a:ln>
        </p:spPr>
      </p:sp>
      <p:sp>
        <p:nvSpPr>
          <p:cNvPr id="7" name="Text 3"/>
          <p:cNvSpPr/>
          <p:nvPr/>
        </p:nvSpPr>
        <p:spPr>
          <a:xfrm>
            <a:off x="6331506" y="2039779"/>
            <a:ext cx="109776" cy="291941"/>
          </a:xfrm>
          <a:prstGeom prst="rect">
            <a:avLst/>
          </a:prstGeom>
          <a:noFill/>
          <a:ln/>
        </p:spPr>
        <p:txBody>
          <a:bodyPr wrap="none" rtlCol="0" anchor="t"/>
          <a:lstStyle/>
          <a:p>
            <a:pPr marL="0" indent="0" algn="ctr">
              <a:lnSpc>
                <a:spcPts val="2299"/>
              </a:lnSpc>
              <a:buNone/>
            </a:pPr>
            <a:r>
              <a:rPr lang="en-US" sz="2299" b="1" kern="0" spc="-69" dirty="0">
                <a:solidFill>
                  <a:srgbClr val="E0D6DE"/>
                </a:solidFill>
                <a:latin typeface="p22-mackinac-pro" pitchFamily="34" charset="0"/>
                <a:ea typeface="p22-mackinac-pro" pitchFamily="34" charset="-122"/>
                <a:cs typeface="p22-mackinac-pro" pitchFamily="34" charset="-120"/>
              </a:rPr>
              <a:t>1</a:t>
            </a:r>
            <a:endParaRPr lang="en-US" sz="2299" dirty="0"/>
          </a:p>
        </p:txBody>
      </p:sp>
      <p:sp>
        <p:nvSpPr>
          <p:cNvPr id="8" name="Text 4"/>
          <p:cNvSpPr/>
          <p:nvPr/>
        </p:nvSpPr>
        <p:spPr>
          <a:xfrm>
            <a:off x="6799898" y="1966913"/>
            <a:ext cx="2432804" cy="303967"/>
          </a:xfrm>
          <a:prstGeom prst="rect">
            <a:avLst/>
          </a:prstGeom>
          <a:noFill/>
          <a:ln/>
        </p:spPr>
        <p:txBody>
          <a:bodyPr wrap="none" rtlCol="0" anchor="t"/>
          <a:lstStyle/>
          <a:p>
            <a:pPr marL="0" indent="0">
              <a:lnSpc>
                <a:spcPts val="2395"/>
              </a:lnSpc>
              <a:buNone/>
            </a:pPr>
            <a:r>
              <a:rPr lang="en-US" sz="1916" b="1" kern="0" spc="-57" dirty="0">
                <a:solidFill>
                  <a:srgbClr val="E0D6DE"/>
                </a:solidFill>
                <a:latin typeface="p22-mackinac-pro" pitchFamily="34" charset="0"/>
                <a:ea typeface="p22-mackinac-pro" pitchFamily="34" charset="-122"/>
                <a:cs typeface="p22-mackinac-pro" pitchFamily="34" charset="-120"/>
              </a:rPr>
              <a:t>Faster Performance</a:t>
            </a:r>
            <a:endParaRPr lang="en-US" sz="1916" dirty="0"/>
          </a:p>
        </p:txBody>
      </p:sp>
      <p:sp>
        <p:nvSpPr>
          <p:cNvPr id="9" name="Text 5"/>
          <p:cNvSpPr/>
          <p:nvPr/>
        </p:nvSpPr>
        <p:spPr>
          <a:xfrm>
            <a:off x="6799898" y="2387560"/>
            <a:ext cx="7149346" cy="622935"/>
          </a:xfrm>
          <a:prstGeom prst="rect">
            <a:avLst/>
          </a:prstGeom>
          <a:noFill/>
          <a:ln/>
        </p:spPr>
        <p:txBody>
          <a:bodyPr wrap="square" rtlCol="0" anchor="t"/>
          <a:lstStyle/>
          <a:p>
            <a:pPr marL="0" indent="0">
              <a:lnSpc>
                <a:spcPts val="2452"/>
              </a:lnSpc>
              <a:buNone/>
            </a:pPr>
            <a:r>
              <a:rPr lang="en-US" sz="1532" kern="0" spc="-31" dirty="0">
                <a:solidFill>
                  <a:srgbClr val="E0D6DE"/>
                </a:solidFill>
                <a:latin typeface="Inter" pitchFamily="34" charset="0"/>
                <a:ea typeface="Inter" pitchFamily="34" charset="-122"/>
                <a:cs typeface="Inter" pitchFamily="34" charset="-120"/>
              </a:rPr>
              <a:t>SSDs offer significantly faster read and write speeds, resulting in quicker boot times, program launches, and data transfers.</a:t>
            </a:r>
            <a:endParaRPr lang="en-US" sz="1532" dirty="0"/>
          </a:p>
        </p:txBody>
      </p:sp>
      <p:sp>
        <p:nvSpPr>
          <p:cNvPr id="10" name="Shape 6"/>
          <p:cNvSpPr/>
          <p:nvPr/>
        </p:nvSpPr>
        <p:spPr>
          <a:xfrm>
            <a:off x="6167557" y="3423880"/>
            <a:ext cx="437793" cy="437793"/>
          </a:xfrm>
          <a:prstGeom prst="roundRect">
            <a:avLst>
              <a:gd name="adj" fmla="val 18672"/>
            </a:avLst>
          </a:prstGeom>
          <a:solidFill>
            <a:srgbClr val="2F1D63"/>
          </a:solidFill>
          <a:ln w="7620">
            <a:solidFill>
              <a:srgbClr val="48367C"/>
            </a:solidFill>
            <a:prstDash val="solid"/>
          </a:ln>
        </p:spPr>
      </p:sp>
      <p:sp>
        <p:nvSpPr>
          <p:cNvPr id="11" name="Text 7"/>
          <p:cNvSpPr/>
          <p:nvPr/>
        </p:nvSpPr>
        <p:spPr>
          <a:xfrm>
            <a:off x="6305907" y="3496747"/>
            <a:ext cx="161092" cy="291941"/>
          </a:xfrm>
          <a:prstGeom prst="rect">
            <a:avLst/>
          </a:prstGeom>
          <a:noFill/>
          <a:ln/>
        </p:spPr>
        <p:txBody>
          <a:bodyPr wrap="none" rtlCol="0" anchor="t"/>
          <a:lstStyle/>
          <a:p>
            <a:pPr marL="0" indent="0" algn="ctr">
              <a:lnSpc>
                <a:spcPts val="2299"/>
              </a:lnSpc>
              <a:buNone/>
            </a:pPr>
            <a:r>
              <a:rPr lang="en-US" sz="2299" b="1" kern="0" spc="-69" dirty="0">
                <a:solidFill>
                  <a:srgbClr val="E0D6DE"/>
                </a:solidFill>
                <a:latin typeface="p22-mackinac-pro" pitchFamily="34" charset="0"/>
                <a:ea typeface="p22-mackinac-pro" pitchFamily="34" charset="-122"/>
                <a:cs typeface="p22-mackinac-pro" pitchFamily="34" charset="-120"/>
              </a:rPr>
              <a:t>2</a:t>
            </a:r>
            <a:endParaRPr lang="en-US" sz="2299" dirty="0"/>
          </a:p>
        </p:txBody>
      </p:sp>
      <p:sp>
        <p:nvSpPr>
          <p:cNvPr id="12" name="Text 8"/>
          <p:cNvSpPr/>
          <p:nvPr/>
        </p:nvSpPr>
        <p:spPr>
          <a:xfrm>
            <a:off x="6799898" y="3423880"/>
            <a:ext cx="3076932" cy="303967"/>
          </a:xfrm>
          <a:prstGeom prst="rect">
            <a:avLst/>
          </a:prstGeom>
          <a:noFill/>
          <a:ln/>
        </p:spPr>
        <p:txBody>
          <a:bodyPr wrap="none" rtlCol="0" anchor="t"/>
          <a:lstStyle/>
          <a:p>
            <a:pPr marL="0" indent="0">
              <a:lnSpc>
                <a:spcPts val="2395"/>
              </a:lnSpc>
              <a:buNone/>
            </a:pPr>
            <a:r>
              <a:rPr lang="en-US" sz="1916" b="1" kern="0" spc="-57" dirty="0">
                <a:solidFill>
                  <a:srgbClr val="E0D6DE"/>
                </a:solidFill>
                <a:latin typeface="p22-mackinac-pro" pitchFamily="34" charset="0"/>
                <a:ea typeface="p22-mackinac-pro" pitchFamily="34" charset="-122"/>
                <a:cs typeface="p22-mackinac-pro" pitchFamily="34" charset="-120"/>
              </a:rPr>
              <a:t>Lower Power Consumption</a:t>
            </a:r>
            <a:endParaRPr lang="en-US" sz="1916" dirty="0"/>
          </a:p>
        </p:txBody>
      </p:sp>
      <p:sp>
        <p:nvSpPr>
          <p:cNvPr id="13" name="Text 9"/>
          <p:cNvSpPr/>
          <p:nvPr/>
        </p:nvSpPr>
        <p:spPr>
          <a:xfrm>
            <a:off x="6799898" y="3844528"/>
            <a:ext cx="7149346" cy="622935"/>
          </a:xfrm>
          <a:prstGeom prst="rect">
            <a:avLst/>
          </a:prstGeom>
          <a:noFill/>
          <a:ln/>
        </p:spPr>
        <p:txBody>
          <a:bodyPr wrap="square" rtlCol="0" anchor="t"/>
          <a:lstStyle/>
          <a:p>
            <a:pPr marL="0" indent="0">
              <a:lnSpc>
                <a:spcPts val="2452"/>
              </a:lnSpc>
              <a:buNone/>
            </a:pPr>
            <a:r>
              <a:rPr lang="en-US" sz="1532" kern="0" spc="-31" dirty="0">
                <a:solidFill>
                  <a:srgbClr val="E0D6DE"/>
                </a:solidFill>
                <a:latin typeface="Inter" pitchFamily="34" charset="0"/>
                <a:ea typeface="Inter" pitchFamily="34" charset="-122"/>
                <a:cs typeface="Inter" pitchFamily="34" charset="-120"/>
              </a:rPr>
              <a:t>SSDs use less power than HDDs, leading to longer battery life in laptops and reduced energy costs in desktop systems.</a:t>
            </a:r>
            <a:endParaRPr lang="en-US" sz="1532" dirty="0"/>
          </a:p>
        </p:txBody>
      </p:sp>
      <p:sp>
        <p:nvSpPr>
          <p:cNvPr id="14" name="Shape 10"/>
          <p:cNvSpPr/>
          <p:nvPr/>
        </p:nvSpPr>
        <p:spPr>
          <a:xfrm>
            <a:off x="6167557" y="4880848"/>
            <a:ext cx="437793" cy="437793"/>
          </a:xfrm>
          <a:prstGeom prst="roundRect">
            <a:avLst>
              <a:gd name="adj" fmla="val 18672"/>
            </a:avLst>
          </a:prstGeom>
          <a:solidFill>
            <a:srgbClr val="2F1D63"/>
          </a:solidFill>
          <a:ln w="7620">
            <a:solidFill>
              <a:srgbClr val="48367C"/>
            </a:solidFill>
            <a:prstDash val="solid"/>
          </a:ln>
        </p:spPr>
      </p:sp>
      <p:sp>
        <p:nvSpPr>
          <p:cNvPr id="15" name="Text 11"/>
          <p:cNvSpPr/>
          <p:nvPr/>
        </p:nvSpPr>
        <p:spPr>
          <a:xfrm>
            <a:off x="6303407" y="4953714"/>
            <a:ext cx="166092" cy="291941"/>
          </a:xfrm>
          <a:prstGeom prst="rect">
            <a:avLst/>
          </a:prstGeom>
          <a:noFill/>
          <a:ln/>
        </p:spPr>
        <p:txBody>
          <a:bodyPr wrap="none" rtlCol="0" anchor="t"/>
          <a:lstStyle/>
          <a:p>
            <a:pPr marL="0" indent="0" algn="ctr">
              <a:lnSpc>
                <a:spcPts val="2299"/>
              </a:lnSpc>
              <a:buNone/>
            </a:pPr>
            <a:r>
              <a:rPr lang="en-US" sz="2299" b="1" kern="0" spc="-69" dirty="0">
                <a:solidFill>
                  <a:srgbClr val="E0D6DE"/>
                </a:solidFill>
                <a:latin typeface="p22-mackinac-pro" pitchFamily="34" charset="0"/>
                <a:ea typeface="p22-mackinac-pro" pitchFamily="34" charset="-122"/>
                <a:cs typeface="p22-mackinac-pro" pitchFamily="34" charset="-120"/>
              </a:rPr>
              <a:t>3</a:t>
            </a:r>
            <a:endParaRPr lang="en-US" sz="2299" dirty="0"/>
          </a:p>
        </p:txBody>
      </p:sp>
      <p:sp>
        <p:nvSpPr>
          <p:cNvPr id="16" name="Text 12"/>
          <p:cNvSpPr/>
          <p:nvPr/>
        </p:nvSpPr>
        <p:spPr>
          <a:xfrm>
            <a:off x="6799898" y="4880848"/>
            <a:ext cx="2432804" cy="303967"/>
          </a:xfrm>
          <a:prstGeom prst="rect">
            <a:avLst/>
          </a:prstGeom>
          <a:noFill/>
          <a:ln/>
        </p:spPr>
        <p:txBody>
          <a:bodyPr wrap="none" rtlCol="0" anchor="t"/>
          <a:lstStyle/>
          <a:p>
            <a:pPr marL="0" indent="0">
              <a:lnSpc>
                <a:spcPts val="2395"/>
              </a:lnSpc>
              <a:buNone/>
            </a:pPr>
            <a:r>
              <a:rPr lang="en-US" sz="1916" b="1" kern="0" spc="-57" dirty="0">
                <a:solidFill>
                  <a:srgbClr val="E0D6DE"/>
                </a:solidFill>
                <a:latin typeface="p22-mackinac-pro" pitchFamily="34" charset="0"/>
                <a:ea typeface="p22-mackinac-pro" pitchFamily="34" charset="-122"/>
                <a:cs typeface="p22-mackinac-pro" pitchFamily="34" charset="-120"/>
              </a:rPr>
              <a:t>Increased Reliability</a:t>
            </a:r>
            <a:endParaRPr lang="en-US" sz="1916" dirty="0"/>
          </a:p>
        </p:txBody>
      </p:sp>
      <p:sp>
        <p:nvSpPr>
          <p:cNvPr id="17" name="Text 13"/>
          <p:cNvSpPr/>
          <p:nvPr/>
        </p:nvSpPr>
        <p:spPr>
          <a:xfrm>
            <a:off x="6799898" y="5301496"/>
            <a:ext cx="7149346" cy="622935"/>
          </a:xfrm>
          <a:prstGeom prst="rect">
            <a:avLst/>
          </a:prstGeom>
          <a:noFill/>
          <a:ln/>
        </p:spPr>
        <p:txBody>
          <a:bodyPr wrap="square" rtlCol="0" anchor="t"/>
          <a:lstStyle/>
          <a:p>
            <a:pPr marL="0" indent="0">
              <a:lnSpc>
                <a:spcPts val="2452"/>
              </a:lnSpc>
              <a:buNone/>
            </a:pPr>
            <a:r>
              <a:rPr lang="en-US" sz="1532" kern="0" spc="-31" dirty="0">
                <a:solidFill>
                  <a:srgbClr val="E0D6DE"/>
                </a:solidFill>
                <a:latin typeface="Inter" pitchFamily="34" charset="0"/>
                <a:ea typeface="Inter" pitchFamily="34" charset="-122"/>
                <a:cs typeface="Inter" pitchFamily="34" charset="-120"/>
              </a:rPr>
              <a:t>SSDs are more resistant to physical shocks and vibrations, reducing the risk of data loss or drive failure.</a:t>
            </a:r>
            <a:endParaRPr lang="en-US" sz="1532" dirty="0"/>
          </a:p>
        </p:txBody>
      </p:sp>
      <p:sp>
        <p:nvSpPr>
          <p:cNvPr id="18" name="Shape 14"/>
          <p:cNvSpPr/>
          <p:nvPr/>
        </p:nvSpPr>
        <p:spPr>
          <a:xfrm>
            <a:off x="6167557" y="6337816"/>
            <a:ext cx="437793" cy="437793"/>
          </a:xfrm>
          <a:prstGeom prst="roundRect">
            <a:avLst>
              <a:gd name="adj" fmla="val 18672"/>
            </a:avLst>
          </a:prstGeom>
          <a:solidFill>
            <a:srgbClr val="2F1D63"/>
          </a:solidFill>
          <a:ln w="7620">
            <a:solidFill>
              <a:srgbClr val="48367C"/>
            </a:solidFill>
            <a:prstDash val="solid"/>
          </a:ln>
        </p:spPr>
      </p:sp>
      <p:sp>
        <p:nvSpPr>
          <p:cNvPr id="19" name="Text 15"/>
          <p:cNvSpPr/>
          <p:nvPr/>
        </p:nvSpPr>
        <p:spPr>
          <a:xfrm>
            <a:off x="6298882" y="6410682"/>
            <a:ext cx="175141" cy="291941"/>
          </a:xfrm>
          <a:prstGeom prst="rect">
            <a:avLst/>
          </a:prstGeom>
          <a:noFill/>
          <a:ln/>
        </p:spPr>
        <p:txBody>
          <a:bodyPr wrap="none" rtlCol="0" anchor="t"/>
          <a:lstStyle/>
          <a:p>
            <a:pPr marL="0" indent="0" algn="ctr">
              <a:lnSpc>
                <a:spcPts val="2299"/>
              </a:lnSpc>
              <a:buNone/>
            </a:pPr>
            <a:r>
              <a:rPr lang="en-US" sz="2299" b="1" kern="0" spc="-69" dirty="0">
                <a:solidFill>
                  <a:srgbClr val="E0D6DE"/>
                </a:solidFill>
                <a:latin typeface="p22-mackinac-pro" pitchFamily="34" charset="0"/>
                <a:ea typeface="p22-mackinac-pro" pitchFamily="34" charset="-122"/>
                <a:cs typeface="p22-mackinac-pro" pitchFamily="34" charset="-120"/>
              </a:rPr>
              <a:t>4</a:t>
            </a:r>
            <a:endParaRPr lang="en-US" sz="2299" dirty="0"/>
          </a:p>
        </p:txBody>
      </p:sp>
      <p:sp>
        <p:nvSpPr>
          <p:cNvPr id="20" name="Text 16"/>
          <p:cNvSpPr/>
          <p:nvPr/>
        </p:nvSpPr>
        <p:spPr>
          <a:xfrm>
            <a:off x="6799898" y="6337816"/>
            <a:ext cx="2432804" cy="303967"/>
          </a:xfrm>
          <a:prstGeom prst="rect">
            <a:avLst/>
          </a:prstGeom>
          <a:noFill/>
          <a:ln/>
        </p:spPr>
        <p:txBody>
          <a:bodyPr wrap="none" rtlCol="0" anchor="t"/>
          <a:lstStyle/>
          <a:p>
            <a:pPr marL="0" indent="0">
              <a:lnSpc>
                <a:spcPts val="2395"/>
              </a:lnSpc>
              <a:buNone/>
            </a:pPr>
            <a:r>
              <a:rPr lang="en-US" sz="1916" b="1" kern="0" spc="-57" dirty="0">
                <a:solidFill>
                  <a:srgbClr val="E0D6DE"/>
                </a:solidFill>
                <a:latin typeface="p22-mackinac-pro" pitchFamily="34" charset="0"/>
                <a:ea typeface="p22-mackinac-pro" pitchFamily="34" charset="-122"/>
                <a:cs typeface="p22-mackinac-pro" pitchFamily="34" charset="-120"/>
              </a:rPr>
              <a:t>Quieter Operation</a:t>
            </a:r>
            <a:endParaRPr lang="en-US" sz="1916" dirty="0"/>
          </a:p>
        </p:txBody>
      </p:sp>
      <p:sp>
        <p:nvSpPr>
          <p:cNvPr id="21" name="Text 17"/>
          <p:cNvSpPr/>
          <p:nvPr/>
        </p:nvSpPr>
        <p:spPr>
          <a:xfrm>
            <a:off x="6799898" y="6758464"/>
            <a:ext cx="7149346" cy="622935"/>
          </a:xfrm>
          <a:prstGeom prst="rect">
            <a:avLst/>
          </a:prstGeom>
          <a:noFill/>
          <a:ln/>
        </p:spPr>
        <p:txBody>
          <a:bodyPr wrap="square" rtlCol="0" anchor="t"/>
          <a:lstStyle/>
          <a:p>
            <a:pPr marL="0" indent="0">
              <a:lnSpc>
                <a:spcPts val="2452"/>
              </a:lnSpc>
              <a:buNone/>
            </a:pPr>
            <a:r>
              <a:rPr lang="en-US" sz="1532" kern="0" spc="-31" dirty="0">
                <a:solidFill>
                  <a:srgbClr val="E0D6DE"/>
                </a:solidFill>
                <a:latin typeface="Inter" pitchFamily="34" charset="0"/>
                <a:ea typeface="Inter" pitchFamily="34" charset="-122"/>
                <a:cs typeface="Inter" pitchFamily="34" charset="-120"/>
              </a:rPr>
              <a:t>SSDs have no moving parts, making them completely silent during operation, unlike the whirring noise of HDDs.</a:t>
            </a:r>
            <a:endParaRPr lang="en-US" sz="1532"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31282" y="1092160"/>
            <a:ext cx="5450443" cy="653058"/>
          </a:xfrm>
          <a:prstGeom prst="rect">
            <a:avLst/>
          </a:prstGeom>
          <a:noFill/>
          <a:ln/>
        </p:spPr>
        <p:txBody>
          <a:bodyPr wrap="none" rtlCol="0" anchor="t"/>
          <a:lstStyle/>
          <a:p>
            <a:pPr marL="0" indent="0">
              <a:lnSpc>
                <a:spcPts val="5142"/>
              </a:lnSpc>
              <a:buNone/>
            </a:pPr>
            <a:r>
              <a:rPr lang="en-US" sz="4113" b="1" kern="0" spc="-123" dirty="0">
                <a:solidFill>
                  <a:srgbClr val="FF8AAF"/>
                </a:solidFill>
                <a:latin typeface="p22-mackinac-pro" pitchFamily="34" charset="0"/>
                <a:ea typeface="p22-mackinac-pro" pitchFamily="34" charset="-122"/>
                <a:cs typeface="p22-mackinac-pro" pitchFamily="34" charset="-120"/>
              </a:rPr>
              <a:t>Disadvantages of SSDs</a:t>
            </a:r>
            <a:endParaRPr lang="en-US" sz="4113" dirty="0"/>
          </a:p>
        </p:txBody>
      </p:sp>
      <p:sp>
        <p:nvSpPr>
          <p:cNvPr id="6" name="Shape 2"/>
          <p:cNvSpPr/>
          <p:nvPr/>
        </p:nvSpPr>
        <p:spPr>
          <a:xfrm>
            <a:off x="731282" y="2058591"/>
            <a:ext cx="7681436" cy="1553647"/>
          </a:xfrm>
          <a:prstGeom prst="roundRect">
            <a:avLst>
              <a:gd name="adj" fmla="val 5649"/>
            </a:avLst>
          </a:prstGeom>
          <a:solidFill>
            <a:srgbClr val="2F1D63"/>
          </a:solidFill>
          <a:ln w="7620">
            <a:solidFill>
              <a:srgbClr val="48367C"/>
            </a:solidFill>
            <a:prstDash val="solid"/>
          </a:ln>
        </p:spPr>
      </p:sp>
      <p:sp>
        <p:nvSpPr>
          <p:cNvPr id="7" name="Text 3"/>
          <p:cNvSpPr/>
          <p:nvPr/>
        </p:nvSpPr>
        <p:spPr>
          <a:xfrm>
            <a:off x="947857" y="2275165"/>
            <a:ext cx="2989302" cy="326469"/>
          </a:xfrm>
          <a:prstGeom prst="rect">
            <a:avLst/>
          </a:prstGeom>
          <a:noFill/>
          <a:ln/>
        </p:spPr>
        <p:txBody>
          <a:bodyPr wrap="none" rtlCol="0" anchor="t"/>
          <a:lstStyle/>
          <a:p>
            <a:pPr marL="0" indent="0">
              <a:lnSpc>
                <a:spcPts val="2571"/>
              </a:lnSpc>
              <a:buNone/>
            </a:pPr>
            <a:r>
              <a:rPr lang="en-US" sz="2057" b="1" kern="0" spc="-62" dirty="0">
                <a:solidFill>
                  <a:srgbClr val="E0D6DE"/>
                </a:solidFill>
                <a:latin typeface="p22-mackinac-pro" pitchFamily="34" charset="0"/>
                <a:ea typeface="p22-mackinac-pro" pitchFamily="34" charset="-122"/>
                <a:cs typeface="p22-mackinac-pro" pitchFamily="34" charset="-120"/>
              </a:rPr>
              <a:t>Higher Cost per Gigabyte</a:t>
            </a:r>
            <a:endParaRPr lang="en-US" sz="2057" dirty="0"/>
          </a:p>
        </p:txBody>
      </p:sp>
      <p:sp>
        <p:nvSpPr>
          <p:cNvPr id="8" name="Text 4"/>
          <p:cNvSpPr/>
          <p:nvPr/>
        </p:nvSpPr>
        <p:spPr>
          <a:xfrm>
            <a:off x="947857" y="2727008"/>
            <a:ext cx="7248287" cy="668655"/>
          </a:xfrm>
          <a:prstGeom prst="rect">
            <a:avLst/>
          </a:prstGeom>
          <a:noFill/>
          <a:ln/>
        </p:spPr>
        <p:txBody>
          <a:bodyPr wrap="square" rtlCol="0" anchor="t"/>
          <a:lstStyle/>
          <a:p>
            <a:pPr marL="0" indent="0">
              <a:lnSpc>
                <a:spcPts val="2633"/>
              </a:lnSpc>
              <a:buNone/>
            </a:pPr>
            <a:r>
              <a:rPr lang="en-US" sz="1645" kern="0" spc="-33" dirty="0">
                <a:solidFill>
                  <a:srgbClr val="E0D6DE"/>
                </a:solidFill>
                <a:latin typeface="Inter" pitchFamily="34" charset="0"/>
                <a:ea typeface="Inter" pitchFamily="34" charset="-122"/>
                <a:cs typeface="Inter" pitchFamily="34" charset="-120"/>
              </a:rPr>
              <a:t>SSDs generally have a higher price per gigabyte of storage compared to HDDs, making them more expensive for large-capacity storage needs.</a:t>
            </a:r>
            <a:endParaRPr lang="en-US" sz="1645" dirty="0"/>
          </a:p>
        </p:txBody>
      </p:sp>
      <p:sp>
        <p:nvSpPr>
          <p:cNvPr id="9" name="Shape 5"/>
          <p:cNvSpPr/>
          <p:nvPr/>
        </p:nvSpPr>
        <p:spPr>
          <a:xfrm>
            <a:off x="731282" y="3821192"/>
            <a:ext cx="7681436" cy="1553647"/>
          </a:xfrm>
          <a:prstGeom prst="roundRect">
            <a:avLst>
              <a:gd name="adj" fmla="val 5649"/>
            </a:avLst>
          </a:prstGeom>
          <a:solidFill>
            <a:srgbClr val="2F1D63"/>
          </a:solidFill>
          <a:ln w="7620">
            <a:solidFill>
              <a:srgbClr val="48367C"/>
            </a:solidFill>
            <a:prstDash val="solid"/>
          </a:ln>
        </p:spPr>
      </p:sp>
      <p:sp>
        <p:nvSpPr>
          <p:cNvPr id="10" name="Text 6"/>
          <p:cNvSpPr/>
          <p:nvPr/>
        </p:nvSpPr>
        <p:spPr>
          <a:xfrm>
            <a:off x="947857" y="4037767"/>
            <a:ext cx="2611993" cy="326469"/>
          </a:xfrm>
          <a:prstGeom prst="rect">
            <a:avLst/>
          </a:prstGeom>
          <a:noFill/>
          <a:ln/>
        </p:spPr>
        <p:txBody>
          <a:bodyPr wrap="none" rtlCol="0" anchor="t"/>
          <a:lstStyle/>
          <a:p>
            <a:pPr marL="0" indent="0">
              <a:lnSpc>
                <a:spcPts val="2571"/>
              </a:lnSpc>
              <a:buNone/>
            </a:pPr>
            <a:r>
              <a:rPr lang="en-US" sz="2057" b="1" kern="0" spc="-62" dirty="0">
                <a:solidFill>
                  <a:srgbClr val="E0D6DE"/>
                </a:solidFill>
                <a:latin typeface="p22-mackinac-pro" pitchFamily="34" charset="0"/>
                <a:ea typeface="p22-mackinac-pro" pitchFamily="34" charset="-122"/>
                <a:cs typeface="p22-mackinac-pro" pitchFamily="34" charset="-120"/>
              </a:rPr>
              <a:t>Limited Endurance</a:t>
            </a:r>
            <a:endParaRPr lang="en-US" sz="2057" dirty="0"/>
          </a:p>
        </p:txBody>
      </p:sp>
      <p:sp>
        <p:nvSpPr>
          <p:cNvPr id="11" name="Text 7"/>
          <p:cNvSpPr/>
          <p:nvPr/>
        </p:nvSpPr>
        <p:spPr>
          <a:xfrm>
            <a:off x="947857" y="4489609"/>
            <a:ext cx="7248287" cy="668655"/>
          </a:xfrm>
          <a:prstGeom prst="rect">
            <a:avLst/>
          </a:prstGeom>
          <a:noFill/>
          <a:ln/>
        </p:spPr>
        <p:txBody>
          <a:bodyPr wrap="square" rtlCol="0" anchor="t"/>
          <a:lstStyle/>
          <a:p>
            <a:pPr marL="0" indent="0">
              <a:lnSpc>
                <a:spcPts val="2633"/>
              </a:lnSpc>
              <a:buNone/>
            </a:pPr>
            <a:r>
              <a:rPr lang="en-US" sz="1645" kern="0" spc="-33" dirty="0">
                <a:solidFill>
                  <a:srgbClr val="E0D6DE"/>
                </a:solidFill>
                <a:latin typeface="Inter" pitchFamily="34" charset="0"/>
                <a:ea typeface="Inter" pitchFamily="34" charset="-122"/>
                <a:cs typeface="Inter" pitchFamily="34" charset="-120"/>
              </a:rPr>
              <a:t>The flash memory used in SSDs has a finite number of write cycles, leading to concerns about their long-term durability for heavy-duty workloads.</a:t>
            </a:r>
            <a:endParaRPr lang="en-US" sz="1645" dirty="0"/>
          </a:p>
        </p:txBody>
      </p:sp>
      <p:sp>
        <p:nvSpPr>
          <p:cNvPr id="12" name="Shape 8"/>
          <p:cNvSpPr/>
          <p:nvPr/>
        </p:nvSpPr>
        <p:spPr>
          <a:xfrm>
            <a:off x="731282" y="5583793"/>
            <a:ext cx="7681436" cy="1553647"/>
          </a:xfrm>
          <a:prstGeom prst="roundRect">
            <a:avLst>
              <a:gd name="adj" fmla="val 5649"/>
            </a:avLst>
          </a:prstGeom>
          <a:solidFill>
            <a:srgbClr val="2F1D63"/>
          </a:solidFill>
          <a:ln w="7620">
            <a:solidFill>
              <a:srgbClr val="48367C"/>
            </a:solidFill>
            <a:prstDash val="solid"/>
          </a:ln>
        </p:spPr>
      </p:sp>
      <p:sp>
        <p:nvSpPr>
          <p:cNvPr id="13" name="Text 9"/>
          <p:cNvSpPr/>
          <p:nvPr/>
        </p:nvSpPr>
        <p:spPr>
          <a:xfrm>
            <a:off x="947857" y="5800368"/>
            <a:ext cx="2611993" cy="326469"/>
          </a:xfrm>
          <a:prstGeom prst="rect">
            <a:avLst/>
          </a:prstGeom>
          <a:noFill/>
          <a:ln/>
        </p:spPr>
        <p:txBody>
          <a:bodyPr wrap="none" rtlCol="0" anchor="t"/>
          <a:lstStyle/>
          <a:p>
            <a:pPr marL="0" indent="0">
              <a:lnSpc>
                <a:spcPts val="2571"/>
              </a:lnSpc>
              <a:buNone/>
            </a:pPr>
            <a:r>
              <a:rPr lang="en-US" sz="2057" b="1" kern="0" spc="-62" dirty="0">
                <a:solidFill>
                  <a:srgbClr val="E0D6DE"/>
                </a:solidFill>
                <a:latin typeface="p22-mackinac-pro" pitchFamily="34" charset="0"/>
                <a:ea typeface="p22-mackinac-pro" pitchFamily="34" charset="-122"/>
                <a:cs typeface="p22-mackinac-pro" pitchFamily="34" charset="-120"/>
              </a:rPr>
              <a:t>Lower Total Capacity</a:t>
            </a:r>
            <a:endParaRPr lang="en-US" sz="2057" dirty="0"/>
          </a:p>
        </p:txBody>
      </p:sp>
      <p:sp>
        <p:nvSpPr>
          <p:cNvPr id="14" name="Text 10"/>
          <p:cNvSpPr/>
          <p:nvPr/>
        </p:nvSpPr>
        <p:spPr>
          <a:xfrm>
            <a:off x="947857" y="6252210"/>
            <a:ext cx="7248287" cy="668655"/>
          </a:xfrm>
          <a:prstGeom prst="rect">
            <a:avLst/>
          </a:prstGeom>
          <a:noFill/>
          <a:ln/>
        </p:spPr>
        <p:txBody>
          <a:bodyPr wrap="square" rtlCol="0" anchor="t"/>
          <a:lstStyle/>
          <a:p>
            <a:pPr marL="0" indent="0">
              <a:lnSpc>
                <a:spcPts val="2633"/>
              </a:lnSpc>
              <a:buNone/>
            </a:pPr>
            <a:r>
              <a:rPr lang="en-US" sz="1645" kern="0" spc="-33" dirty="0">
                <a:solidFill>
                  <a:srgbClr val="E0D6DE"/>
                </a:solidFill>
                <a:latin typeface="Inter" pitchFamily="34" charset="0"/>
                <a:ea typeface="Inter" pitchFamily="34" charset="-122"/>
                <a:cs typeface="Inter" pitchFamily="34" charset="-120"/>
              </a:rPr>
              <a:t>While the capacity of SSDs is constantly increasing, they still generally offer lower maximum storage capacities compared to HDDs.</a:t>
            </a:r>
            <a:endParaRPr lang="en-US" sz="164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83657" y="1310997"/>
            <a:ext cx="7438906" cy="610433"/>
          </a:xfrm>
          <a:prstGeom prst="rect">
            <a:avLst/>
          </a:prstGeom>
          <a:noFill/>
          <a:ln/>
        </p:spPr>
        <p:txBody>
          <a:bodyPr wrap="none" rtlCol="0" anchor="t"/>
          <a:lstStyle/>
          <a:p>
            <a:pPr marL="0" indent="0">
              <a:lnSpc>
                <a:spcPts val="4807"/>
              </a:lnSpc>
              <a:buNone/>
            </a:pPr>
            <a:r>
              <a:rPr lang="en-US" sz="3845" b="1" kern="0" spc="-115" dirty="0">
                <a:solidFill>
                  <a:srgbClr val="FF8AAF"/>
                </a:solidFill>
                <a:latin typeface="p22-mackinac-pro" pitchFamily="34" charset="0"/>
                <a:ea typeface="p22-mackinac-pro" pitchFamily="34" charset="-122"/>
                <a:cs typeface="p22-mackinac-pro" pitchFamily="34" charset="-120"/>
              </a:rPr>
              <a:t>SSD Storage Capacity and Pricing</a:t>
            </a:r>
            <a:endParaRPr lang="en-US" sz="3845" dirty="0"/>
          </a:p>
        </p:txBody>
      </p:sp>
      <p:sp>
        <p:nvSpPr>
          <p:cNvPr id="6" name="Shape 2"/>
          <p:cNvSpPr/>
          <p:nvPr/>
        </p:nvSpPr>
        <p:spPr>
          <a:xfrm>
            <a:off x="964406" y="2214324"/>
            <a:ext cx="24408" cy="4704278"/>
          </a:xfrm>
          <a:prstGeom prst="roundRect">
            <a:avLst>
              <a:gd name="adj" fmla="val 336131"/>
            </a:avLst>
          </a:prstGeom>
          <a:solidFill>
            <a:srgbClr val="48367C"/>
          </a:solidFill>
          <a:ln/>
        </p:spPr>
      </p:sp>
      <p:sp>
        <p:nvSpPr>
          <p:cNvPr id="7" name="Shape 3"/>
          <p:cNvSpPr/>
          <p:nvPr/>
        </p:nvSpPr>
        <p:spPr>
          <a:xfrm>
            <a:off x="1196280" y="2641461"/>
            <a:ext cx="683657" cy="24408"/>
          </a:xfrm>
          <a:prstGeom prst="roundRect">
            <a:avLst>
              <a:gd name="adj" fmla="val 336131"/>
            </a:avLst>
          </a:prstGeom>
          <a:solidFill>
            <a:srgbClr val="48367C"/>
          </a:solidFill>
          <a:ln/>
        </p:spPr>
      </p:sp>
      <p:sp>
        <p:nvSpPr>
          <p:cNvPr id="8" name="Shape 4"/>
          <p:cNvSpPr/>
          <p:nvPr/>
        </p:nvSpPr>
        <p:spPr>
          <a:xfrm>
            <a:off x="756821" y="2433995"/>
            <a:ext cx="439460" cy="439460"/>
          </a:xfrm>
          <a:prstGeom prst="roundRect">
            <a:avLst>
              <a:gd name="adj" fmla="val 18669"/>
            </a:avLst>
          </a:prstGeom>
          <a:solidFill>
            <a:srgbClr val="2F1D63"/>
          </a:solidFill>
          <a:ln w="7620">
            <a:solidFill>
              <a:srgbClr val="48367C"/>
            </a:solidFill>
            <a:prstDash val="solid"/>
          </a:ln>
        </p:spPr>
      </p:sp>
      <p:sp>
        <p:nvSpPr>
          <p:cNvPr id="9" name="Text 5"/>
          <p:cNvSpPr/>
          <p:nvPr/>
        </p:nvSpPr>
        <p:spPr>
          <a:xfrm>
            <a:off x="921484" y="2507218"/>
            <a:ext cx="110133" cy="293013"/>
          </a:xfrm>
          <a:prstGeom prst="rect">
            <a:avLst/>
          </a:prstGeom>
          <a:noFill/>
          <a:ln/>
        </p:spPr>
        <p:txBody>
          <a:bodyPr wrap="none" rtlCol="0" anchor="t"/>
          <a:lstStyle/>
          <a:p>
            <a:pPr marL="0" indent="0" algn="ctr">
              <a:lnSpc>
                <a:spcPts val="2307"/>
              </a:lnSpc>
              <a:buNone/>
            </a:pPr>
            <a:r>
              <a:rPr lang="en-US" sz="2307" b="1" kern="0" spc="-69" dirty="0">
                <a:solidFill>
                  <a:srgbClr val="E0D6DE"/>
                </a:solidFill>
                <a:latin typeface="p22-mackinac-pro" pitchFamily="34" charset="0"/>
                <a:ea typeface="p22-mackinac-pro" pitchFamily="34" charset="-122"/>
                <a:cs typeface="p22-mackinac-pro" pitchFamily="34" charset="-120"/>
              </a:rPr>
              <a:t>1</a:t>
            </a:r>
            <a:endParaRPr lang="en-US" sz="2307" dirty="0"/>
          </a:p>
        </p:txBody>
      </p:sp>
      <p:sp>
        <p:nvSpPr>
          <p:cNvPr id="10" name="Text 6"/>
          <p:cNvSpPr/>
          <p:nvPr/>
        </p:nvSpPr>
        <p:spPr>
          <a:xfrm>
            <a:off x="2050852" y="2409587"/>
            <a:ext cx="2441734" cy="305157"/>
          </a:xfrm>
          <a:prstGeom prst="rect">
            <a:avLst/>
          </a:prstGeom>
          <a:noFill/>
          <a:ln/>
        </p:spPr>
        <p:txBody>
          <a:bodyPr wrap="none" rtlCol="0" anchor="t"/>
          <a:lstStyle/>
          <a:p>
            <a:pPr marL="0" indent="0" algn="l">
              <a:lnSpc>
                <a:spcPts val="2403"/>
              </a:lnSpc>
              <a:buNone/>
            </a:pPr>
            <a:r>
              <a:rPr lang="en-US" sz="1923" b="1" kern="0" spc="-58" dirty="0">
                <a:solidFill>
                  <a:srgbClr val="E0D6DE"/>
                </a:solidFill>
                <a:latin typeface="p22-mackinac-pro" pitchFamily="34" charset="0"/>
                <a:ea typeface="p22-mackinac-pro" pitchFamily="34" charset="-122"/>
                <a:cs typeface="p22-mackinac-pro" pitchFamily="34" charset="-120"/>
              </a:rPr>
              <a:t>Entry-Level</a:t>
            </a:r>
            <a:endParaRPr lang="en-US" sz="1923" dirty="0"/>
          </a:p>
        </p:txBody>
      </p:sp>
      <p:sp>
        <p:nvSpPr>
          <p:cNvPr id="11" name="Text 7"/>
          <p:cNvSpPr/>
          <p:nvPr/>
        </p:nvSpPr>
        <p:spPr>
          <a:xfrm>
            <a:off x="2050852" y="2831902"/>
            <a:ext cx="6409492" cy="625078"/>
          </a:xfrm>
          <a:prstGeom prst="rect">
            <a:avLst/>
          </a:prstGeom>
          <a:noFill/>
          <a:ln/>
        </p:spPr>
        <p:txBody>
          <a:bodyPr wrap="square" rtlCol="0" anchor="t"/>
          <a:lstStyle/>
          <a:p>
            <a:pPr marL="0" indent="0" algn="l">
              <a:lnSpc>
                <a:spcPts val="2461"/>
              </a:lnSpc>
              <a:buNone/>
            </a:pPr>
            <a:r>
              <a:rPr lang="en-US" sz="1538" kern="0" spc="-31" dirty="0">
                <a:solidFill>
                  <a:srgbClr val="E0D6DE"/>
                </a:solidFill>
                <a:latin typeface="Inter" pitchFamily="34" charset="0"/>
                <a:ea typeface="Inter" pitchFamily="34" charset="-122"/>
                <a:cs typeface="Inter" pitchFamily="34" charset="-120"/>
              </a:rPr>
              <a:t>SSDs with capacities ranging from 128GB to 512GB are the most affordable, making them suitable for budget-conscious users.</a:t>
            </a:r>
            <a:endParaRPr lang="en-US" sz="1538" dirty="0"/>
          </a:p>
        </p:txBody>
      </p:sp>
      <p:sp>
        <p:nvSpPr>
          <p:cNvPr id="12" name="Shape 8"/>
          <p:cNvSpPr/>
          <p:nvPr/>
        </p:nvSpPr>
        <p:spPr>
          <a:xfrm>
            <a:off x="1196280" y="4274641"/>
            <a:ext cx="683657" cy="24408"/>
          </a:xfrm>
          <a:prstGeom prst="roundRect">
            <a:avLst>
              <a:gd name="adj" fmla="val 336131"/>
            </a:avLst>
          </a:prstGeom>
          <a:solidFill>
            <a:srgbClr val="48367C"/>
          </a:solidFill>
          <a:ln/>
        </p:spPr>
      </p:sp>
      <p:sp>
        <p:nvSpPr>
          <p:cNvPr id="13" name="Shape 9"/>
          <p:cNvSpPr/>
          <p:nvPr/>
        </p:nvSpPr>
        <p:spPr>
          <a:xfrm>
            <a:off x="756821" y="4067175"/>
            <a:ext cx="439460" cy="439460"/>
          </a:xfrm>
          <a:prstGeom prst="roundRect">
            <a:avLst>
              <a:gd name="adj" fmla="val 18669"/>
            </a:avLst>
          </a:prstGeom>
          <a:solidFill>
            <a:srgbClr val="2F1D63"/>
          </a:solidFill>
          <a:ln w="7620">
            <a:solidFill>
              <a:srgbClr val="48367C"/>
            </a:solidFill>
            <a:prstDash val="solid"/>
          </a:ln>
        </p:spPr>
      </p:sp>
      <p:sp>
        <p:nvSpPr>
          <p:cNvPr id="14" name="Text 10"/>
          <p:cNvSpPr/>
          <p:nvPr/>
        </p:nvSpPr>
        <p:spPr>
          <a:xfrm>
            <a:off x="895648" y="4140398"/>
            <a:ext cx="161687" cy="293013"/>
          </a:xfrm>
          <a:prstGeom prst="rect">
            <a:avLst/>
          </a:prstGeom>
          <a:noFill/>
          <a:ln/>
        </p:spPr>
        <p:txBody>
          <a:bodyPr wrap="none" rtlCol="0" anchor="t"/>
          <a:lstStyle/>
          <a:p>
            <a:pPr marL="0" indent="0" algn="ctr">
              <a:lnSpc>
                <a:spcPts val="2307"/>
              </a:lnSpc>
              <a:buNone/>
            </a:pPr>
            <a:r>
              <a:rPr lang="en-US" sz="2307" b="1" kern="0" spc="-69" dirty="0">
                <a:solidFill>
                  <a:srgbClr val="E0D6DE"/>
                </a:solidFill>
                <a:latin typeface="p22-mackinac-pro" pitchFamily="34" charset="0"/>
                <a:ea typeface="p22-mackinac-pro" pitchFamily="34" charset="-122"/>
                <a:cs typeface="p22-mackinac-pro" pitchFamily="34" charset="-120"/>
              </a:rPr>
              <a:t>2</a:t>
            </a:r>
            <a:endParaRPr lang="en-US" sz="2307" dirty="0"/>
          </a:p>
        </p:txBody>
      </p:sp>
      <p:sp>
        <p:nvSpPr>
          <p:cNvPr id="15" name="Text 11"/>
          <p:cNvSpPr/>
          <p:nvPr/>
        </p:nvSpPr>
        <p:spPr>
          <a:xfrm>
            <a:off x="2050852" y="4042767"/>
            <a:ext cx="2441734" cy="305157"/>
          </a:xfrm>
          <a:prstGeom prst="rect">
            <a:avLst/>
          </a:prstGeom>
          <a:noFill/>
          <a:ln/>
        </p:spPr>
        <p:txBody>
          <a:bodyPr wrap="none" rtlCol="0" anchor="t"/>
          <a:lstStyle/>
          <a:p>
            <a:pPr marL="0" indent="0" algn="l">
              <a:lnSpc>
                <a:spcPts val="2403"/>
              </a:lnSpc>
              <a:buNone/>
            </a:pPr>
            <a:r>
              <a:rPr lang="en-US" sz="1923" b="1" kern="0" spc="-58" dirty="0">
                <a:solidFill>
                  <a:srgbClr val="E0D6DE"/>
                </a:solidFill>
                <a:latin typeface="p22-mackinac-pro" pitchFamily="34" charset="0"/>
                <a:ea typeface="p22-mackinac-pro" pitchFamily="34" charset="-122"/>
                <a:cs typeface="p22-mackinac-pro" pitchFamily="34" charset="-120"/>
              </a:rPr>
              <a:t>Mid-Range</a:t>
            </a:r>
            <a:endParaRPr lang="en-US" sz="1923" dirty="0"/>
          </a:p>
        </p:txBody>
      </p:sp>
      <p:sp>
        <p:nvSpPr>
          <p:cNvPr id="16" name="Text 12"/>
          <p:cNvSpPr/>
          <p:nvPr/>
        </p:nvSpPr>
        <p:spPr>
          <a:xfrm>
            <a:off x="2050852" y="4465082"/>
            <a:ext cx="6409492" cy="625078"/>
          </a:xfrm>
          <a:prstGeom prst="rect">
            <a:avLst/>
          </a:prstGeom>
          <a:noFill/>
          <a:ln/>
        </p:spPr>
        <p:txBody>
          <a:bodyPr wrap="square" rtlCol="0" anchor="t"/>
          <a:lstStyle/>
          <a:p>
            <a:pPr marL="0" indent="0" algn="l">
              <a:lnSpc>
                <a:spcPts val="2461"/>
              </a:lnSpc>
              <a:buNone/>
            </a:pPr>
            <a:r>
              <a:rPr lang="en-US" sz="1538" kern="0" spc="-31" dirty="0">
                <a:solidFill>
                  <a:srgbClr val="E0D6DE"/>
                </a:solidFill>
                <a:latin typeface="Inter" pitchFamily="34" charset="0"/>
                <a:ea typeface="Inter" pitchFamily="34" charset="-122"/>
                <a:cs typeface="Inter" pitchFamily="34" charset="-120"/>
              </a:rPr>
              <a:t>SSDs with capacities from 512GB to 2TB offer a balance of storage space and performance at a moderate price point.</a:t>
            </a:r>
            <a:endParaRPr lang="en-US" sz="1538" dirty="0"/>
          </a:p>
        </p:txBody>
      </p:sp>
      <p:sp>
        <p:nvSpPr>
          <p:cNvPr id="17" name="Shape 13"/>
          <p:cNvSpPr/>
          <p:nvPr/>
        </p:nvSpPr>
        <p:spPr>
          <a:xfrm>
            <a:off x="1196280" y="5907822"/>
            <a:ext cx="683657" cy="24408"/>
          </a:xfrm>
          <a:prstGeom prst="roundRect">
            <a:avLst>
              <a:gd name="adj" fmla="val 336131"/>
            </a:avLst>
          </a:prstGeom>
          <a:solidFill>
            <a:srgbClr val="48367C"/>
          </a:solidFill>
          <a:ln/>
        </p:spPr>
      </p:sp>
      <p:sp>
        <p:nvSpPr>
          <p:cNvPr id="18" name="Shape 14"/>
          <p:cNvSpPr/>
          <p:nvPr/>
        </p:nvSpPr>
        <p:spPr>
          <a:xfrm>
            <a:off x="756821" y="5700355"/>
            <a:ext cx="439460" cy="439460"/>
          </a:xfrm>
          <a:prstGeom prst="roundRect">
            <a:avLst>
              <a:gd name="adj" fmla="val 18669"/>
            </a:avLst>
          </a:prstGeom>
          <a:solidFill>
            <a:srgbClr val="2F1D63"/>
          </a:solidFill>
          <a:ln w="7620">
            <a:solidFill>
              <a:srgbClr val="48367C"/>
            </a:solidFill>
            <a:prstDash val="solid"/>
          </a:ln>
        </p:spPr>
      </p:sp>
      <p:sp>
        <p:nvSpPr>
          <p:cNvPr id="19" name="Text 15"/>
          <p:cNvSpPr/>
          <p:nvPr/>
        </p:nvSpPr>
        <p:spPr>
          <a:xfrm>
            <a:off x="893147" y="5773579"/>
            <a:ext cx="166688" cy="293013"/>
          </a:xfrm>
          <a:prstGeom prst="rect">
            <a:avLst/>
          </a:prstGeom>
          <a:noFill/>
          <a:ln/>
        </p:spPr>
        <p:txBody>
          <a:bodyPr wrap="none" rtlCol="0" anchor="t"/>
          <a:lstStyle/>
          <a:p>
            <a:pPr marL="0" indent="0" algn="ctr">
              <a:lnSpc>
                <a:spcPts val="2307"/>
              </a:lnSpc>
              <a:buNone/>
            </a:pPr>
            <a:r>
              <a:rPr lang="en-US" sz="2307" b="1" kern="0" spc="-69" dirty="0">
                <a:solidFill>
                  <a:srgbClr val="E0D6DE"/>
                </a:solidFill>
                <a:latin typeface="p22-mackinac-pro" pitchFamily="34" charset="0"/>
                <a:ea typeface="p22-mackinac-pro" pitchFamily="34" charset="-122"/>
                <a:cs typeface="p22-mackinac-pro" pitchFamily="34" charset="-120"/>
              </a:rPr>
              <a:t>3</a:t>
            </a:r>
            <a:endParaRPr lang="en-US" sz="2307" dirty="0"/>
          </a:p>
        </p:txBody>
      </p:sp>
      <p:sp>
        <p:nvSpPr>
          <p:cNvPr id="20" name="Text 16"/>
          <p:cNvSpPr/>
          <p:nvPr/>
        </p:nvSpPr>
        <p:spPr>
          <a:xfrm>
            <a:off x="2050852" y="5675948"/>
            <a:ext cx="2441734" cy="305157"/>
          </a:xfrm>
          <a:prstGeom prst="rect">
            <a:avLst/>
          </a:prstGeom>
          <a:noFill/>
          <a:ln/>
        </p:spPr>
        <p:txBody>
          <a:bodyPr wrap="none" rtlCol="0" anchor="t"/>
          <a:lstStyle/>
          <a:p>
            <a:pPr marL="0" indent="0" algn="l">
              <a:lnSpc>
                <a:spcPts val="2403"/>
              </a:lnSpc>
              <a:buNone/>
            </a:pPr>
            <a:r>
              <a:rPr lang="en-US" sz="1923" b="1" kern="0" spc="-58" dirty="0">
                <a:solidFill>
                  <a:srgbClr val="E0D6DE"/>
                </a:solidFill>
                <a:latin typeface="p22-mackinac-pro" pitchFamily="34" charset="0"/>
                <a:ea typeface="p22-mackinac-pro" pitchFamily="34" charset="-122"/>
                <a:cs typeface="p22-mackinac-pro" pitchFamily="34" charset="-120"/>
              </a:rPr>
              <a:t>High-End</a:t>
            </a:r>
            <a:endParaRPr lang="en-US" sz="1923" dirty="0"/>
          </a:p>
        </p:txBody>
      </p:sp>
      <p:sp>
        <p:nvSpPr>
          <p:cNvPr id="21" name="Text 17"/>
          <p:cNvSpPr/>
          <p:nvPr/>
        </p:nvSpPr>
        <p:spPr>
          <a:xfrm>
            <a:off x="2050852" y="6098262"/>
            <a:ext cx="6409492" cy="625078"/>
          </a:xfrm>
          <a:prstGeom prst="rect">
            <a:avLst/>
          </a:prstGeom>
          <a:noFill/>
          <a:ln/>
        </p:spPr>
        <p:txBody>
          <a:bodyPr wrap="square" rtlCol="0" anchor="t"/>
          <a:lstStyle/>
          <a:p>
            <a:pPr marL="0" indent="0" algn="l">
              <a:lnSpc>
                <a:spcPts val="2461"/>
              </a:lnSpc>
              <a:buNone/>
            </a:pPr>
            <a:r>
              <a:rPr lang="en-US" sz="1538" kern="0" spc="-31" dirty="0">
                <a:solidFill>
                  <a:srgbClr val="E0D6DE"/>
                </a:solidFill>
                <a:latin typeface="Inter" pitchFamily="34" charset="0"/>
                <a:ea typeface="Inter" pitchFamily="34" charset="-122"/>
                <a:cs typeface="Inter" pitchFamily="34" charset="-120"/>
              </a:rPr>
              <a:t>High-capacity SSDs, typically 2TB and above, provide ample storage for power users and professionals, but at a premium cost.</a:t>
            </a:r>
            <a:endParaRPr lang="en-US" sz="1538"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sp>
        <p:nvSpPr>
          <p:cNvPr id="4" name="Text 1"/>
          <p:cNvSpPr/>
          <p:nvPr/>
        </p:nvSpPr>
        <p:spPr>
          <a:xfrm>
            <a:off x="864037" y="2005489"/>
            <a:ext cx="9342358" cy="771525"/>
          </a:xfrm>
          <a:prstGeom prst="rect">
            <a:avLst/>
          </a:prstGeom>
          <a:noFill/>
          <a:ln/>
        </p:spPr>
        <p:txBody>
          <a:bodyPr wrap="none" rtlCol="0" anchor="t"/>
          <a:lstStyle/>
          <a:p>
            <a:pPr marL="0" indent="0">
              <a:lnSpc>
                <a:spcPts val="6075"/>
              </a:lnSpc>
              <a:buNone/>
            </a:pPr>
            <a:r>
              <a:rPr lang="en-US" sz="4860" b="1" kern="0" spc="-146" dirty="0">
                <a:solidFill>
                  <a:srgbClr val="FF8AAF"/>
                </a:solidFill>
                <a:latin typeface="p22-mackinac-pro" pitchFamily="34" charset="0"/>
                <a:ea typeface="p22-mackinac-pro" pitchFamily="34" charset="-122"/>
                <a:cs typeface="p22-mackinac-pro" pitchFamily="34" charset="-120"/>
              </a:rPr>
              <a:t>SSD Performance Characteristics</a:t>
            </a:r>
            <a:endParaRPr lang="en-US" sz="4860" dirty="0"/>
          </a:p>
        </p:txBody>
      </p:sp>
      <p:sp>
        <p:nvSpPr>
          <p:cNvPr id="5" name="Text 2"/>
          <p:cNvSpPr/>
          <p:nvPr/>
        </p:nvSpPr>
        <p:spPr>
          <a:xfrm>
            <a:off x="864037" y="3394115"/>
            <a:ext cx="3086100" cy="385763"/>
          </a:xfrm>
          <a:prstGeom prst="rect">
            <a:avLst/>
          </a:prstGeom>
          <a:noFill/>
          <a:ln/>
        </p:spPr>
        <p:txBody>
          <a:bodyPr wrap="none" rtlCol="0" anchor="t"/>
          <a:lstStyle/>
          <a:p>
            <a:pPr marL="0" indent="0">
              <a:lnSpc>
                <a:spcPts val="3038"/>
              </a:lnSpc>
              <a:buNone/>
            </a:pPr>
            <a:r>
              <a:rPr lang="en-US" sz="2430" b="1" kern="0" spc="-73" dirty="0">
                <a:solidFill>
                  <a:srgbClr val="FF8AAF"/>
                </a:solidFill>
                <a:latin typeface="p22-mackinac-pro" pitchFamily="34" charset="0"/>
                <a:ea typeface="p22-mackinac-pro" pitchFamily="34" charset="-122"/>
                <a:cs typeface="p22-mackinac-pro" pitchFamily="34" charset="-120"/>
              </a:rPr>
              <a:t>Sequential Speeds</a:t>
            </a:r>
            <a:endParaRPr lang="en-US" sz="2430" dirty="0"/>
          </a:p>
        </p:txBody>
      </p:sp>
      <p:sp>
        <p:nvSpPr>
          <p:cNvPr id="6" name="Text 3"/>
          <p:cNvSpPr/>
          <p:nvPr/>
        </p:nvSpPr>
        <p:spPr>
          <a:xfrm>
            <a:off x="864037" y="4026694"/>
            <a:ext cx="3898821" cy="1185148"/>
          </a:xfrm>
          <a:prstGeom prst="rect">
            <a:avLst/>
          </a:prstGeom>
          <a:noFill/>
          <a:ln/>
        </p:spPr>
        <p:txBody>
          <a:bodyPr wrap="square" rtlCol="0" anchor="t"/>
          <a:lstStyle/>
          <a:p>
            <a:pPr marL="0" indent="0">
              <a:lnSpc>
                <a:spcPts val="3110"/>
              </a:lnSpc>
              <a:buNone/>
            </a:pPr>
            <a:r>
              <a:rPr lang="en-US" sz="1944" kern="0" spc="-39" dirty="0">
                <a:solidFill>
                  <a:srgbClr val="E0D6DE"/>
                </a:solidFill>
                <a:latin typeface="Inter" pitchFamily="34" charset="0"/>
                <a:ea typeface="Inter" pitchFamily="34" charset="-122"/>
                <a:cs typeface="Inter" pitchFamily="34" charset="-120"/>
              </a:rPr>
              <a:t>SSDs excel at sequential read and write speeds, allowing for faster data transfers and loading times.</a:t>
            </a:r>
            <a:endParaRPr lang="en-US" sz="1944" dirty="0"/>
          </a:p>
        </p:txBody>
      </p:sp>
      <p:sp>
        <p:nvSpPr>
          <p:cNvPr id="7" name="Text 4"/>
          <p:cNvSpPr/>
          <p:nvPr/>
        </p:nvSpPr>
        <p:spPr>
          <a:xfrm>
            <a:off x="5372695" y="3394115"/>
            <a:ext cx="3086100" cy="385763"/>
          </a:xfrm>
          <a:prstGeom prst="rect">
            <a:avLst/>
          </a:prstGeom>
          <a:noFill/>
          <a:ln/>
        </p:spPr>
        <p:txBody>
          <a:bodyPr wrap="none" rtlCol="0" anchor="t"/>
          <a:lstStyle/>
          <a:p>
            <a:pPr marL="0" indent="0">
              <a:lnSpc>
                <a:spcPts val="3038"/>
              </a:lnSpc>
              <a:buNone/>
            </a:pPr>
            <a:r>
              <a:rPr lang="en-US" sz="2430" b="1" kern="0" spc="-73" dirty="0">
                <a:solidFill>
                  <a:srgbClr val="FF8AAF"/>
                </a:solidFill>
                <a:latin typeface="p22-mackinac-pro" pitchFamily="34" charset="0"/>
                <a:ea typeface="p22-mackinac-pro" pitchFamily="34" charset="-122"/>
                <a:cs typeface="p22-mackinac-pro" pitchFamily="34" charset="-120"/>
              </a:rPr>
              <a:t>Random Access</a:t>
            </a:r>
            <a:endParaRPr lang="en-US" sz="2430" dirty="0"/>
          </a:p>
        </p:txBody>
      </p:sp>
      <p:sp>
        <p:nvSpPr>
          <p:cNvPr id="8" name="Text 5"/>
          <p:cNvSpPr/>
          <p:nvPr/>
        </p:nvSpPr>
        <p:spPr>
          <a:xfrm>
            <a:off x="5372695" y="4026694"/>
            <a:ext cx="3898821" cy="1975247"/>
          </a:xfrm>
          <a:prstGeom prst="rect">
            <a:avLst/>
          </a:prstGeom>
          <a:noFill/>
          <a:ln/>
        </p:spPr>
        <p:txBody>
          <a:bodyPr wrap="square" rtlCol="0" anchor="t"/>
          <a:lstStyle/>
          <a:p>
            <a:pPr marL="0" indent="0">
              <a:lnSpc>
                <a:spcPts val="3110"/>
              </a:lnSpc>
              <a:buNone/>
            </a:pPr>
            <a:r>
              <a:rPr lang="en-US" sz="1944" kern="0" spc="-39" dirty="0">
                <a:solidFill>
                  <a:srgbClr val="E0D6DE"/>
                </a:solidFill>
                <a:latin typeface="Inter" pitchFamily="34" charset="0"/>
                <a:ea typeface="Inter" pitchFamily="34" charset="-122"/>
                <a:cs typeface="Inter" pitchFamily="34" charset="-120"/>
              </a:rPr>
              <a:t>SSDs demonstrate superior random access performance, which is crucial for applications that require frequent, small data transfers.</a:t>
            </a:r>
            <a:endParaRPr lang="en-US" sz="1944" dirty="0"/>
          </a:p>
        </p:txBody>
      </p:sp>
      <p:sp>
        <p:nvSpPr>
          <p:cNvPr id="9" name="Text 6"/>
          <p:cNvSpPr/>
          <p:nvPr/>
        </p:nvSpPr>
        <p:spPr>
          <a:xfrm>
            <a:off x="9881354" y="3394115"/>
            <a:ext cx="3086100" cy="385763"/>
          </a:xfrm>
          <a:prstGeom prst="rect">
            <a:avLst/>
          </a:prstGeom>
          <a:noFill/>
          <a:ln/>
        </p:spPr>
        <p:txBody>
          <a:bodyPr wrap="none" rtlCol="0" anchor="t"/>
          <a:lstStyle/>
          <a:p>
            <a:pPr marL="0" indent="0">
              <a:lnSpc>
                <a:spcPts val="3038"/>
              </a:lnSpc>
              <a:buNone/>
            </a:pPr>
            <a:r>
              <a:rPr lang="en-US" sz="2430" b="1" kern="0" spc="-73" dirty="0">
                <a:solidFill>
                  <a:srgbClr val="FF8AAF"/>
                </a:solidFill>
                <a:latin typeface="p22-mackinac-pro" pitchFamily="34" charset="0"/>
                <a:ea typeface="p22-mackinac-pro" pitchFamily="34" charset="-122"/>
                <a:cs typeface="p22-mackinac-pro" pitchFamily="34" charset="-120"/>
              </a:rPr>
              <a:t>Latency</a:t>
            </a:r>
            <a:endParaRPr lang="en-US" sz="2430" dirty="0"/>
          </a:p>
        </p:txBody>
      </p:sp>
      <p:sp>
        <p:nvSpPr>
          <p:cNvPr id="10" name="Text 7"/>
          <p:cNvSpPr/>
          <p:nvPr/>
        </p:nvSpPr>
        <p:spPr>
          <a:xfrm>
            <a:off x="9881354" y="4026694"/>
            <a:ext cx="3898821" cy="1580198"/>
          </a:xfrm>
          <a:prstGeom prst="rect">
            <a:avLst/>
          </a:prstGeom>
          <a:noFill/>
          <a:ln/>
        </p:spPr>
        <p:txBody>
          <a:bodyPr wrap="square" rtlCol="0" anchor="t"/>
          <a:lstStyle/>
          <a:p>
            <a:pPr marL="0" indent="0">
              <a:lnSpc>
                <a:spcPts val="3110"/>
              </a:lnSpc>
              <a:buNone/>
            </a:pPr>
            <a:r>
              <a:rPr lang="en-US" sz="1944" kern="0" spc="-39" dirty="0">
                <a:solidFill>
                  <a:srgbClr val="E0D6DE"/>
                </a:solidFill>
                <a:latin typeface="Inter" pitchFamily="34" charset="0"/>
                <a:ea typeface="Inter" pitchFamily="34" charset="-122"/>
                <a:cs typeface="Inter" pitchFamily="34" charset="-120"/>
              </a:rPr>
              <a:t>SSDs have significantly lower latency, or response times, compared to HDDs, resulting in snappier system performance.</a:t>
            </a:r>
            <a:endParaRPr lang="en-US" sz="1944"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176605" y="1197650"/>
            <a:ext cx="6368415" cy="616268"/>
          </a:xfrm>
          <a:prstGeom prst="rect">
            <a:avLst/>
          </a:prstGeom>
          <a:noFill/>
          <a:ln/>
        </p:spPr>
        <p:txBody>
          <a:bodyPr wrap="none" rtlCol="0" anchor="t"/>
          <a:lstStyle/>
          <a:p>
            <a:pPr marL="0" indent="0">
              <a:lnSpc>
                <a:spcPts val="4853"/>
              </a:lnSpc>
              <a:buNone/>
            </a:pPr>
            <a:r>
              <a:rPr lang="en-US" sz="3882" b="1" kern="0" spc="-116" dirty="0">
                <a:solidFill>
                  <a:srgbClr val="FF8AAF"/>
                </a:solidFill>
                <a:latin typeface="p22-mackinac-pro" pitchFamily="34" charset="0"/>
                <a:ea typeface="p22-mackinac-pro" pitchFamily="34" charset="-122"/>
                <a:cs typeface="p22-mackinac-pro" pitchFamily="34" charset="-120"/>
              </a:rPr>
              <a:t>SSD Durability and Lifespan</a:t>
            </a:r>
            <a:endParaRPr lang="en-US" sz="3882" dirty="0"/>
          </a:p>
        </p:txBody>
      </p:sp>
      <p:pic>
        <p:nvPicPr>
          <p:cNvPr id="6" name="Image 2" descr="preencoded.png"/>
          <p:cNvPicPr>
            <a:picLocks noChangeAspect="1"/>
          </p:cNvPicPr>
          <p:nvPr/>
        </p:nvPicPr>
        <p:blipFill>
          <a:blip r:embed="rId5"/>
          <a:stretch>
            <a:fillRect/>
          </a:stretch>
        </p:blipFill>
        <p:spPr>
          <a:xfrm>
            <a:off x="6176605" y="2109668"/>
            <a:ext cx="986076" cy="1577697"/>
          </a:xfrm>
          <a:prstGeom prst="rect">
            <a:avLst/>
          </a:prstGeom>
        </p:spPr>
      </p:pic>
      <p:sp>
        <p:nvSpPr>
          <p:cNvPr id="7" name="Text 2"/>
          <p:cNvSpPr/>
          <p:nvPr/>
        </p:nvSpPr>
        <p:spPr>
          <a:xfrm>
            <a:off x="7458432" y="2306836"/>
            <a:ext cx="2465189" cy="308134"/>
          </a:xfrm>
          <a:prstGeom prst="rect">
            <a:avLst/>
          </a:prstGeom>
          <a:noFill/>
          <a:ln/>
        </p:spPr>
        <p:txBody>
          <a:bodyPr wrap="none" rtlCol="0" anchor="t"/>
          <a:lstStyle/>
          <a:p>
            <a:pPr marL="0" indent="0" algn="l">
              <a:lnSpc>
                <a:spcPts val="2426"/>
              </a:lnSpc>
              <a:buNone/>
            </a:pPr>
            <a:r>
              <a:rPr lang="en-US" sz="1941" b="1" kern="0" spc="-58" dirty="0">
                <a:solidFill>
                  <a:srgbClr val="E0D6DE"/>
                </a:solidFill>
                <a:latin typeface="p22-mackinac-pro" pitchFamily="34" charset="0"/>
                <a:ea typeface="p22-mackinac-pro" pitchFamily="34" charset="-122"/>
                <a:cs typeface="p22-mackinac-pro" pitchFamily="34" charset="-120"/>
              </a:rPr>
              <a:t>Shock and Vibration</a:t>
            </a:r>
            <a:endParaRPr lang="en-US" sz="1941" dirty="0"/>
          </a:p>
        </p:txBody>
      </p:sp>
      <p:sp>
        <p:nvSpPr>
          <p:cNvPr id="8" name="Text 3"/>
          <p:cNvSpPr/>
          <p:nvPr/>
        </p:nvSpPr>
        <p:spPr>
          <a:xfrm>
            <a:off x="7458432" y="2733199"/>
            <a:ext cx="6481762" cy="630793"/>
          </a:xfrm>
          <a:prstGeom prst="rect">
            <a:avLst/>
          </a:prstGeom>
          <a:noFill/>
          <a:ln/>
        </p:spPr>
        <p:txBody>
          <a:bodyPr wrap="square" rtlCol="0" anchor="t"/>
          <a:lstStyle/>
          <a:p>
            <a:pPr marL="0" indent="0" algn="l">
              <a:lnSpc>
                <a:spcPts val="2485"/>
              </a:lnSpc>
              <a:buNone/>
            </a:pPr>
            <a:r>
              <a:rPr lang="en-US" sz="1553" kern="0" spc="-31" dirty="0">
                <a:solidFill>
                  <a:srgbClr val="E0D6DE"/>
                </a:solidFill>
                <a:latin typeface="Inter" pitchFamily="34" charset="0"/>
                <a:ea typeface="Inter" pitchFamily="34" charset="-122"/>
                <a:cs typeface="Inter" pitchFamily="34" charset="-120"/>
              </a:rPr>
              <a:t>SSDs are more resistant to physical shocks and vibrations, reducing the risk of data loss or drive failure.</a:t>
            </a:r>
            <a:endParaRPr lang="en-US" sz="1553" dirty="0"/>
          </a:p>
        </p:txBody>
      </p:sp>
      <p:pic>
        <p:nvPicPr>
          <p:cNvPr id="9" name="Image 3" descr="preencoded.png"/>
          <p:cNvPicPr>
            <a:picLocks noChangeAspect="1"/>
          </p:cNvPicPr>
          <p:nvPr/>
        </p:nvPicPr>
        <p:blipFill>
          <a:blip r:embed="rId6"/>
          <a:stretch>
            <a:fillRect/>
          </a:stretch>
        </p:blipFill>
        <p:spPr>
          <a:xfrm>
            <a:off x="6176605" y="3687366"/>
            <a:ext cx="986076" cy="1577697"/>
          </a:xfrm>
          <a:prstGeom prst="rect">
            <a:avLst/>
          </a:prstGeom>
        </p:spPr>
      </p:pic>
      <p:sp>
        <p:nvSpPr>
          <p:cNvPr id="10" name="Text 4"/>
          <p:cNvSpPr/>
          <p:nvPr/>
        </p:nvSpPr>
        <p:spPr>
          <a:xfrm>
            <a:off x="7458432" y="3884533"/>
            <a:ext cx="2465189" cy="308134"/>
          </a:xfrm>
          <a:prstGeom prst="rect">
            <a:avLst/>
          </a:prstGeom>
          <a:noFill/>
          <a:ln/>
        </p:spPr>
        <p:txBody>
          <a:bodyPr wrap="none" rtlCol="0" anchor="t"/>
          <a:lstStyle/>
          <a:p>
            <a:pPr marL="0" indent="0" algn="l">
              <a:lnSpc>
                <a:spcPts val="2426"/>
              </a:lnSpc>
              <a:buNone/>
            </a:pPr>
            <a:r>
              <a:rPr lang="en-US" sz="1941" b="1" kern="0" spc="-58" dirty="0">
                <a:solidFill>
                  <a:srgbClr val="E0D6DE"/>
                </a:solidFill>
                <a:latin typeface="p22-mackinac-pro" pitchFamily="34" charset="0"/>
                <a:ea typeface="p22-mackinac-pro" pitchFamily="34" charset="-122"/>
                <a:cs typeface="p22-mackinac-pro" pitchFamily="34" charset="-120"/>
              </a:rPr>
              <a:t>Write Endurance</a:t>
            </a:r>
            <a:endParaRPr lang="en-US" sz="1941" dirty="0"/>
          </a:p>
        </p:txBody>
      </p:sp>
      <p:sp>
        <p:nvSpPr>
          <p:cNvPr id="11" name="Text 5"/>
          <p:cNvSpPr/>
          <p:nvPr/>
        </p:nvSpPr>
        <p:spPr>
          <a:xfrm>
            <a:off x="7458432" y="4310896"/>
            <a:ext cx="6481762" cy="630793"/>
          </a:xfrm>
          <a:prstGeom prst="rect">
            <a:avLst/>
          </a:prstGeom>
          <a:noFill/>
          <a:ln/>
        </p:spPr>
        <p:txBody>
          <a:bodyPr wrap="square" rtlCol="0" anchor="t"/>
          <a:lstStyle/>
          <a:p>
            <a:pPr marL="0" indent="0" algn="l">
              <a:lnSpc>
                <a:spcPts val="2485"/>
              </a:lnSpc>
              <a:buNone/>
            </a:pPr>
            <a:r>
              <a:rPr lang="en-US" sz="1553" kern="0" spc="-31" dirty="0">
                <a:solidFill>
                  <a:srgbClr val="E0D6DE"/>
                </a:solidFill>
                <a:latin typeface="Inter" pitchFamily="34" charset="0"/>
                <a:ea typeface="Inter" pitchFamily="34" charset="-122"/>
                <a:cs typeface="Inter" pitchFamily="34" charset="-120"/>
              </a:rPr>
              <a:t>While SSDs have a finite number of write cycles, modern drives can withstand a large number of writes before degradation.</a:t>
            </a:r>
            <a:endParaRPr lang="en-US" sz="1553" dirty="0"/>
          </a:p>
        </p:txBody>
      </p:sp>
      <p:pic>
        <p:nvPicPr>
          <p:cNvPr id="12" name="Image 4" descr="preencoded.png"/>
          <p:cNvPicPr>
            <a:picLocks noChangeAspect="1"/>
          </p:cNvPicPr>
          <p:nvPr/>
        </p:nvPicPr>
        <p:blipFill>
          <a:blip r:embed="rId7"/>
          <a:stretch>
            <a:fillRect/>
          </a:stretch>
        </p:blipFill>
        <p:spPr>
          <a:xfrm>
            <a:off x="6176605" y="5265063"/>
            <a:ext cx="986076" cy="1766888"/>
          </a:xfrm>
          <a:prstGeom prst="rect">
            <a:avLst/>
          </a:prstGeom>
        </p:spPr>
      </p:pic>
      <p:sp>
        <p:nvSpPr>
          <p:cNvPr id="13" name="Text 6"/>
          <p:cNvSpPr/>
          <p:nvPr/>
        </p:nvSpPr>
        <p:spPr>
          <a:xfrm>
            <a:off x="7458432" y="5462230"/>
            <a:ext cx="2465189" cy="308134"/>
          </a:xfrm>
          <a:prstGeom prst="rect">
            <a:avLst/>
          </a:prstGeom>
          <a:noFill/>
          <a:ln/>
        </p:spPr>
        <p:txBody>
          <a:bodyPr wrap="none" rtlCol="0" anchor="t"/>
          <a:lstStyle/>
          <a:p>
            <a:pPr marL="0" indent="0" algn="l">
              <a:lnSpc>
                <a:spcPts val="2426"/>
              </a:lnSpc>
              <a:buNone/>
            </a:pPr>
            <a:r>
              <a:rPr lang="en-US" sz="1941" b="1" kern="0" spc="-58" dirty="0">
                <a:solidFill>
                  <a:srgbClr val="E0D6DE"/>
                </a:solidFill>
                <a:latin typeface="p22-mackinac-pro" pitchFamily="34" charset="0"/>
                <a:ea typeface="p22-mackinac-pro" pitchFamily="34" charset="-122"/>
                <a:cs typeface="p22-mackinac-pro" pitchFamily="34" charset="-120"/>
              </a:rPr>
              <a:t>Lifespan</a:t>
            </a:r>
            <a:endParaRPr lang="en-US" sz="1941" dirty="0"/>
          </a:p>
        </p:txBody>
      </p:sp>
      <p:sp>
        <p:nvSpPr>
          <p:cNvPr id="14" name="Text 7"/>
          <p:cNvSpPr/>
          <p:nvPr/>
        </p:nvSpPr>
        <p:spPr>
          <a:xfrm>
            <a:off x="7458432" y="5888593"/>
            <a:ext cx="6481762" cy="946190"/>
          </a:xfrm>
          <a:prstGeom prst="rect">
            <a:avLst/>
          </a:prstGeom>
          <a:noFill/>
          <a:ln/>
        </p:spPr>
        <p:txBody>
          <a:bodyPr wrap="square" rtlCol="0" anchor="t"/>
          <a:lstStyle/>
          <a:p>
            <a:pPr marL="0" indent="0" algn="l">
              <a:lnSpc>
                <a:spcPts val="2485"/>
              </a:lnSpc>
              <a:buNone/>
            </a:pPr>
            <a:r>
              <a:rPr lang="en-US" sz="1553" kern="0" spc="-31" dirty="0">
                <a:solidFill>
                  <a:srgbClr val="E0D6DE"/>
                </a:solidFill>
                <a:latin typeface="Inter" pitchFamily="34" charset="0"/>
                <a:ea typeface="Inter" pitchFamily="34" charset="-122"/>
                <a:cs typeface="Inter" pitchFamily="34" charset="-120"/>
              </a:rPr>
              <a:t>With proper usage and care, SSDs can maintain excellent performance and reliability for several years, often outlasting the lifespan of a typical computer system.</a:t>
            </a:r>
            <a:endParaRPr lang="en-US" sz="1553"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43827" y="-2"/>
            <a:ext cx="14630400" cy="9970412"/>
          </a:xfrm>
          <a:prstGeom prst="rect">
            <a:avLst/>
          </a:prstGeom>
        </p:spPr>
      </p:pic>
      <p:sp>
        <p:nvSpPr>
          <p:cNvPr id="3" name="Shape 0"/>
          <p:cNvSpPr/>
          <p:nvPr/>
        </p:nvSpPr>
        <p:spPr>
          <a:xfrm>
            <a:off x="-143827" y="-1"/>
            <a:ext cx="14630400" cy="9970413"/>
          </a:xfrm>
          <a:prstGeom prst="rect">
            <a:avLst/>
          </a:prstGeom>
          <a:solidFill>
            <a:srgbClr val="0C0524">
              <a:alpha val="75000"/>
            </a:srgbClr>
          </a:solidFill>
          <a:ln/>
        </p:spPr>
      </p:sp>
      <p:pic>
        <p:nvPicPr>
          <p:cNvPr id="4" name="Image 1" descr="preencoded.png"/>
          <p:cNvPicPr>
            <a:picLocks noChangeAspect="1"/>
          </p:cNvPicPr>
          <p:nvPr/>
        </p:nvPicPr>
        <p:blipFill>
          <a:blip r:embed="rId4"/>
          <a:stretch>
            <a:fillRect/>
          </a:stretch>
        </p:blipFill>
        <p:spPr>
          <a:xfrm>
            <a:off x="0" y="0"/>
            <a:ext cx="5486400" cy="9970413"/>
          </a:xfrm>
          <a:prstGeom prst="rect">
            <a:avLst/>
          </a:prstGeom>
        </p:spPr>
      </p:pic>
      <p:sp>
        <p:nvSpPr>
          <p:cNvPr id="5" name="Text 1"/>
          <p:cNvSpPr/>
          <p:nvPr/>
        </p:nvSpPr>
        <p:spPr>
          <a:xfrm>
            <a:off x="6091238" y="475178"/>
            <a:ext cx="7934325" cy="1080135"/>
          </a:xfrm>
          <a:prstGeom prst="rect">
            <a:avLst/>
          </a:prstGeom>
          <a:noFill/>
          <a:ln/>
        </p:spPr>
        <p:txBody>
          <a:bodyPr wrap="square" rtlCol="0" anchor="t"/>
          <a:lstStyle/>
          <a:p>
            <a:pPr marL="0" indent="0">
              <a:lnSpc>
                <a:spcPts val="4253"/>
              </a:lnSpc>
              <a:buNone/>
            </a:pPr>
            <a:r>
              <a:rPr lang="en-US" sz="3402" b="1" kern="0" spc="-102" dirty="0">
                <a:solidFill>
                  <a:srgbClr val="FF8AAF"/>
                </a:solidFill>
                <a:latin typeface="p22-mackinac-pro" pitchFamily="34" charset="0"/>
                <a:ea typeface="p22-mackinac-pro" pitchFamily="34" charset="-122"/>
                <a:cs typeface="p22-mackinac-pro" pitchFamily="34" charset="-120"/>
              </a:rPr>
              <a:t>Choosing the Right Storage: SSD or HDD?</a:t>
            </a:r>
            <a:endParaRPr lang="en-US" sz="3402" dirty="0"/>
          </a:p>
        </p:txBody>
      </p:sp>
      <p:pic>
        <p:nvPicPr>
          <p:cNvPr id="6" name="Image 2" descr="preencoded.png"/>
          <p:cNvPicPr>
            <a:picLocks noChangeAspect="1"/>
          </p:cNvPicPr>
          <p:nvPr/>
        </p:nvPicPr>
        <p:blipFill>
          <a:blip r:embed="rId5"/>
          <a:stretch>
            <a:fillRect/>
          </a:stretch>
        </p:blipFill>
        <p:spPr>
          <a:xfrm>
            <a:off x="6091238" y="1814513"/>
            <a:ext cx="431959" cy="431959"/>
          </a:xfrm>
          <a:prstGeom prst="rect">
            <a:avLst/>
          </a:prstGeom>
        </p:spPr>
      </p:pic>
      <p:sp>
        <p:nvSpPr>
          <p:cNvPr id="7" name="Text 2"/>
          <p:cNvSpPr/>
          <p:nvPr/>
        </p:nvSpPr>
        <p:spPr>
          <a:xfrm>
            <a:off x="6091238" y="2419231"/>
            <a:ext cx="2160270" cy="269915"/>
          </a:xfrm>
          <a:prstGeom prst="rect">
            <a:avLst/>
          </a:prstGeom>
          <a:noFill/>
          <a:ln/>
        </p:spPr>
        <p:txBody>
          <a:bodyPr wrap="none" rtlCol="0" anchor="t"/>
          <a:lstStyle/>
          <a:p>
            <a:pPr marL="0" indent="0" algn="l">
              <a:lnSpc>
                <a:spcPts val="2126"/>
              </a:lnSpc>
              <a:buNone/>
            </a:pPr>
            <a:r>
              <a:rPr lang="en-US" sz="1701" b="1" kern="0" spc="-51" dirty="0">
                <a:solidFill>
                  <a:srgbClr val="E0D6DE"/>
                </a:solidFill>
                <a:latin typeface="p22-mackinac-pro" pitchFamily="34" charset="0"/>
                <a:ea typeface="p22-mackinac-pro" pitchFamily="34" charset="-122"/>
                <a:cs typeface="p22-mackinac-pro" pitchFamily="34" charset="-120"/>
              </a:rPr>
              <a:t>Performance</a:t>
            </a:r>
            <a:endParaRPr lang="en-US" sz="1701" dirty="0"/>
          </a:p>
        </p:txBody>
      </p:sp>
      <p:sp>
        <p:nvSpPr>
          <p:cNvPr id="8" name="Text 3"/>
          <p:cNvSpPr/>
          <p:nvPr/>
        </p:nvSpPr>
        <p:spPr>
          <a:xfrm>
            <a:off x="6091238" y="2792730"/>
            <a:ext cx="7934325" cy="553164"/>
          </a:xfrm>
          <a:prstGeom prst="rect">
            <a:avLst/>
          </a:prstGeom>
          <a:noFill/>
          <a:ln/>
        </p:spPr>
        <p:txBody>
          <a:bodyPr wrap="square" rtlCol="0" anchor="t"/>
          <a:lstStyle/>
          <a:p>
            <a:pPr marL="0" indent="0" algn="l">
              <a:lnSpc>
                <a:spcPts val="2177"/>
              </a:lnSpc>
              <a:buNone/>
            </a:pPr>
            <a:r>
              <a:rPr lang="en-US" sz="1361" kern="0" spc="-27" dirty="0">
                <a:solidFill>
                  <a:srgbClr val="E0D6DE"/>
                </a:solidFill>
                <a:latin typeface="Inter" pitchFamily="34" charset="0"/>
                <a:ea typeface="Inter" pitchFamily="34" charset="-122"/>
                <a:cs typeface="Inter" pitchFamily="34" charset="-120"/>
              </a:rPr>
              <a:t>If speed is your priority, an SSD is the clear choice for faster boot times, program launches, and data transfers.</a:t>
            </a:r>
            <a:endParaRPr lang="en-US" sz="1361" dirty="0"/>
          </a:p>
        </p:txBody>
      </p:sp>
      <p:pic>
        <p:nvPicPr>
          <p:cNvPr id="9" name="Image 3" descr="preencoded.png"/>
          <p:cNvPicPr>
            <a:picLocks noChangeAspect="1"/>
          </p:cNvPicPr>
          <p:nvPr/>
        </p:nvPicPr>
        <p:blipFill>
          <a:blip r:embed="rId6"/>
          <a:stretch>
            <a:fillRect/>
          </a:stretch>
        </p:blipFill>
        <p:spPr>
          <a:xfrm>
            <a:off x="6091238" y="3864293"/>
            <a:ext cx="431959" cy="431959"/>
          </a:xfrm>
          <a:prstGeom prst="rect">
            <a:avLst/>
          </a:prstGeom>
        </p:spPr>
      </p:pic>
      <p:sp>
        <p:nvSpPr>
          <p:cNvPr id="10" name="Text 4"/>
          <p:cNvSpPr/>
          <p:nvPr/>
        </p:nvSpPr>
        <p:spPr>
          <a:xfrm>
            <a:off x="6091238" y="4469011"/>
            <a:ext cx="2160270" cy="269915"/>
          </a:xfrm>
          <a:prstGeom prst="rect">
            <a:avLst/>
          </a:prstGeom>
          <a:noFill/>
          <a:ln/>
        </p:spPr>
        <p:txBody>
          <a:bodyPr wrap="none" rtlCol="0" anchor="t"/>
          <a:lstStyle/>
          <a:p>
            <a:pPr marL="0" indent="0" algn="l">
              <a:lnSpc>
                <a:spcPts val="2126"/>
              </a:lnSpc>
              <a:buNone/>
            </a:pPr>
            <a:r>
              <a:rPr lang="en-US" sz="1701" b="1" kern="0" spc="-51" dirty="0">
                <a:solidFill>
                  <a:srgbClr val="E0D6DE"/>
                </a:solidFill>
                <a:latin typeface="p22-mackinac-pro" pitchFamily="34" charset="0"/>
                <a:ea typeface="p22-mackinac-pro" pitchFamily="34" charset="-122"/>
                <a:cs typeface="p22-mackinac-pro" pitchFamily="34" charset="-120"/>
              </a:rPr>
              <a:t>Capacity</a:t>
            </a:r>
            <a:endParaRPr lang="en-US" sz="1701" dirty="0"/>
          </a:p>
        </p:txBody>
      </p:sp>
      <p:sp>
        <p:nvSpPr>
          <p:cNvPr id="11" name="Text 5"/>
          <p:cNvSpPr/>
          <p:nvPr/>
        </p:nvSpPr>
        <p:spPr>
          <a:xfrm>
            <a:off x="6091238" y="4842510"/>
            <a:ext cx="7934325" cy="553164"/>
          </a:xfrm>
          <a:prstGeom prst="rect">
            <a:avLst/>
          </a:prstGeom>
          <a:noFill/>
          <a:ln/>
        </p:spPr>
        <p:txBody>
          <a:bodyPr wrap="square" rtlCol="0" anchor="t"/>
          <a:lstStyle/>
          <a:p>
            <a:pPr marL="0" indent="0" algn="l">
              <a:lnSpc>
                <a:spcPts val="2177"/>
              </a:lnSpc>
              <a:buNone/>
            </a:pPr>
            <a:r>
              <a:rPr lang="en-US" sz="1361" kern="0" spc="-27" dirty="0">
                <a:solidFill>
                  <a:srgbClr val="E0D6DE"/>
                </a:solidFill>
                <a:latin typeface="Inter" pitchFamily="34" charset="0"/>
                <a:ea typeface="Inter" pitchFamily="34" charset="-122"/>
                <a:cs typeface="Inter" pitchFamily="34" charset="-120"/>
              </a:rPr>
              <a:t>For large storage needs, a traditional HDD may be more cost-effective, especially for media files and backups.</a:t>
            </a:r>
            <a:endParaRPr lang="en-US" sz="1361" dirty="0"/>
          </a:p>
        </p:txBody>
      </p:sp>
      <p:pic>
        <p:nvPicPr>
          <p:cNvPr id="12" name="Image 4" descr="preencoded.png"/>
          <p:cNvPicPr>
            <a:picLocks noChangeAspect="1"/>
          </p:cNvPicPr>
          <p:nvPr/>
        </p:nvPicPr>
        <p:blipFill>
          <a:blip r:embed="rId7"/>
          <a:stretch>
            <a:fillRect/>
          </a:stretch>
        </p:blipFill>
        <p:spPr>
          <a:xfrm>
            <a:off x="6091238" y="5914073"/>
            <a:ext cx="431959" cy="431959"/>
          </a:xfrm>
          <a:prstGeom prst="rect">
            <a:avLst/>
          </a:prstGeom>
        </p:spPr>
      </p:pic>
      <p:sp>
        <p:nvSpPr>
          <p:cNvPr id="13" name="Text 6"/>
          <p:cNvSpPr/>
          <p:nvPr/>
        </p:nvSpPr>
        <p:spPr>
          <a:xfrm>
            <a:off x="6091238" y="6518791"/>
            <a:ext cx="2160270" cy="269915"/>
          </a:xfrm>
          <a:prstGeom prst="rect">
            <a:avLst/>
          </a:prstGeom>
          <a:noFill/>
          <a:ln/>
        </p:spPr>
        <p:txBody>
          <a:bodyPr wrap="none" rtlCol="0" anchor="t"/>
          <a:lstStyle/>
          <a:p>
            <a:pPr marL="0" indent="0" algn="l">
              <a:lnSpc>
                <a:spcPts val="2126"/>
              </a:lnSpc>
              <a:buNone/>
            </a:pPr>
            <a:r>
              <a:rPr lang="en-US" sz="1701" b="1" kern="0" spc="-51" dirty="0">
                <a:solidFill>
                  <a:srgbClr val="E0D6DE"/>
                </a:solidFill>
                <a:latin typeface="p22-mackinac-pro" pitchFamily="34" charset="0"/>
                <a:ea typeface="p22-mackinac-pro" pitchFamily="34" charset="-122"/>
                <a:cs typeface="p22-mackinac-pro" pitchFamily="34" charset="-120"/>
              </a:rPr>
              <a:t>Durability</a:t>
            </a:r>
            <a:endParaRPr lang="en-US" sz="1701" dirty="0"/>
          </a:p>
        </p:txBody>
      </p:sp>
      <p:sp>
        <p:nvSpPr>
          <p:cNvPr id="14" name="Text 7"/>
          <p:cNvSpPr/>
          <p:nvPr/>
        </p:nvSpPr>
        <p:spPr>
          <a:xfrm>
            <a:off x="6091238" y="6892290"/>
            <a:ext cx="7934325" cy="553164"/>
          </a:xfrm>
          <a:prstGeom prst="rect">
            <a:avLst/>
          </a:prstGeom>
          <a:noFill/>
          <a:ln/>
        </p:spPr>
        <p:txBody>
          <a:bodyPr wrap="square" rtlCol="0" anchor="t"/>
          <a:lstStyle/>
          <a:p>
            <a:pPr marL="0" indent="0" algn="l">
              <a:lnSpc>
                <a:spcPts val="2177"/>
              </a:lnSpc>
              <a:buNone/>
            </a:pPr>
            <a:r>
              <a:rPr lang="en-US" sz="1361" kern="0" spc="-27" dirty="0">
                <a:solidFill>
                  <a:srgbClr val="E0D6DE"/>
                </a:solidFill>
                <a:latin typeface="Inter" pitchFamily="34" charset="0"/>
                <a:ea typeface="Inter" pitchFamily="34" charset="-122"/>
                <a:cs typeface="Inter" pitchFamily="34" charset="-120"/>
              </a:rPr>
              <a:t>SSDs are more resistant to physical shocks and vibrations, making them a better choice for laptops or portable devices.</a:t>
            </a:r>
            <a:endParaRPr lang="en-US" sz="1361" dirty="0"/>
          </a:p>
        </p:txBody>
      </p:sp>
      <p:pic>
        <p:nvPicPr>
          <p:cNvPr id="15" name="Image 5" descr="preencoded.png"/>
          <p:cNvPicPr>
            <a:picLocks noChangeAspect="1"/>
          </p:cNvPicPr>
          <p:nvPr/>
        </p:nvPicPr>
        <p:blipFill>
          <a:blip r:embed="rId8"/>
          <a:stretch>
            <a:fillRect/>
          </a:stretch>
        </p:blipFill>
        <p:spPr>
          <a:xfrm>
            <a:off x="6091238" y="7963853"/>
            <a:ext cx="431959" cy="431959"/>
          </a:xfrm>
          <a:prstGeom prst="rect">
            <a:avLst/>
          </a:prstGeom>
        </p:spPr>
      </p:pic>
      <p:sp>
        <p:nvSpPr>
          <p:cNvPr id="16" name="Text 8"/>
          <p:cNvSpPr/>
          <p:nvPr/>
        </p:nvSpPr>
        <p:spPr>
          <a:xfrm>
            <a:off x="6091238" y="8568571"/>
            <a:ext cx="2160270" cy="269915"/>
          </a:xfrm>
          <a:prstGeom prst="rect">
            <a:avLst/>
          </a:prstGeom>
          <a:noFill/>
          <a:ln/>
        </p:spPr>
        <p:txBody>
          <a:bodyPr wrap="none" rtlCol="0" anchor="t"/>
          <a:lstStyle/>
          <a:p>
            <a:pPr marL="0" indent="0" algn="l">
              <a:lnSpc>
                <a:spcPts val="2126"/>
              </a:lnSpc>
              <a:buNone/>
            </a:pPr>
            <a:r>
              <a:rPr lang="en-US" sz="1701" b="1" kern="0" spc="-51" dirty="0">
                <a:solidFill>
                  <a:srgbClr val="E0D6DE"/>
                </a:solidFill>
                <a:latin typeface="p22-mackinac-pro" pitchFamily="34" charset="0"/>
                <a:ea typeface="p22-mackinac-pro" pitchFamily="34" charset="-122"/>
                <a:cs typeface="p22-mackinac-pro" pitchFamily="34" charset="-120"/>
              </a:rPr>
              <a:t>Budget</a:t>
            </a:r>
            <a:endParaRPr lang="en-US" sz="1701" dirty="0"/>
          </a:p>
        </p:txBody>
      </p:sp>
      <p:sp>
        <p:nvSpPr>
          <p:cNvPr id="17" name="Text 9"/>
          <p:cNvSpPr/>
          <p:nvPr/>
        </p:nvSpPr>
        <p:spPr>
          <a:xfrm>
            <a:off x="6091238" y="8942070"/>
            <a:ext cx="7934325" cy="553164"/>
          </a:xfrm>
          <a:prstGeom prst="rect">
            <a:avLst/>
          </a:prstGeom>
          <a:noFill/>
          <a:ln/>
        </p:spPr>
        <p:txBody>
          <a:bodyPr wrap="square" rtlCol="0" anchor="t"/>
          <a:lstStyle/>
          <a:p>
            <a:pPr marL="0" indent="0" algn="l">
              <a:lnSpc>
                <a:spcPts val="2177"/>
              </a:lnSpc>
              <a:buNone/>
            </a:pPr>
            <a:r>
              <a:rPr lang="en-US" sz="1361" kern="0" spc="-27" dirty="0">
                <a:solidFill>
                  <a:srgbClr val="E0D6DE"/>
                </a:solidFill>
                <a:latin typeface="Inter" pitchFamily="34" charset="0"/>
                <a:ea typeface="Inter" pitchFamily="34" charset="-122"/>
                <a:cs typeface="Inter" pitchFamily="34" charset="-120"/>
              </a:rPr>
              <a:t>For budget-conscious users, a hybrid approach with a smaller SSD for the operating system and a larger HDD for storage may be the best solution.</a:t>
            </a:r>
            <a:endParaRPr lang="en-US" sz="136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655</Words>
  <Application>Microsoft Office PowerPoint</Application>
  <PresentationFormat>Custom</PresentationFormat>
  <Paragraphs>71</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Inter</vt:lpstr>
      <vt:lpstr>p22-mackinac-pro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User</cp:lastModifiedBy>
  <cp:revision>3</cp:revision>
  <dcterms:created xsi:type="dcterms:W3CDTF">2024-07-18T13:45:24Z</dcterms:created>
  <dcterms:modified xsi:type="dcterms:W3CDTF">2024-07-18T16:47:40Z</dcterms:modified>
</cp:coreProperties>
</file>